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8"/>
  </p:notesMasterIdLst>
  <p:sldIdLst>
    <p:sldId id="384" r:id="rId2"/>
    <p:sldId id="388" r:id="rId3"/>
    <p:sldId id="258" r:id="rId4"/>
    <p:sldId id="389" r:id="rId5"/>
    <p:sldId id="263" r:id="rId6"/>
    <p:sldId id="391" r:id="rId7"/>
    <p:sldId id="284" r:id="rId8"/>
    <p:sldId id="390" r:id="rId9"/>
    <p:sldId id="339" r:id="rId10"/>
    <p:sldId id="392" r:id="rId11"/>
    <p:sldId id="285" r:id="rId12"/>
    <p:sldId id="318" r:id="rId13"/>
    <p:sldId id="286" r:id="rId14"/>
    <p:sldId id="319" r:id="rId15"/>
    <p:sldId id="320" r:id="rId16"/>
    <p:sldId id="393" r:id="rId17"/>
    <p:sldId id="394" r:id="rId18"/>
    <p:sldId id="395" r:id="rId19"/>
    <p:sldId id="330" r:id="rId20"/>
    <p:sldId id="279" r:id="rId21"/>
    <p:sldId id="401" r:id="rId22"/>
    <p:sldId id="334" r:id="rId23"/>
    <p:sldId id="277" r:id="rId24"/>
    <p:sldId id="278" r:id="rId25"/>
    <p:sldId id="385" r:id="rId26"/>
    <p:sldId id="345" r:id="rId27"/>
    <p:sldId id="397" r:id="rId28"/>
    <p:sldId id="280" r:id="rId29"/>
    <p:sldId id="398" r:id="rId30"/>
    <p:sldId id="346" r:id="rId31"/>
    <p:sldId id="349" r:id="rId32"/>
    <p:sldId id="347" r:id="rId33"/>
    <p:sldId id="400" r:id="rId34"/>
    <p:sldId id="356" r:id="rId35"/>
    <p:sldId id="351" r:id="rId36"/>
    <p:sldId id="359" r:id="rId37"/>
    <p:sldId id="399" r:id="rId38"/>
    <p:sldId id="362" r:id="rId39"/>
    <p:sldId id="340" r:id="rId40"/>
    <p:sldId id="342" r:id="rId41"/>
    <p:sldId id="363" r:id="rId42"/>
    <p:sldId id="364" r:id="rId43"/>
    <p:sldId id="365" r:id="rId44"/>
    <p:sldId id="403" r:id="rId45"/>
    <p:sldId id="402" r:id="rId46"/>
    <p:sldId id="386" r:id="rId4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3336"/>
    <a:srgbClr val="C00000"/>
    <a:srgbClr val="FFFFFF"/>
    <a:srgbClr val="FFC000"/>
    <a:srgbClr val="A5CD39"/>
    <a:srgbClr val="ED7D31"/>
    <a:srgbClr val="949494"/>
    <a:srgbClr val="559374"/>
    <a:srgbClr val="97C3AD"/>
    <a:srgbClr val="9B9B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364" autoAdjust="0"/>
  </p:normalViewPr>
  <p:slideViewPr>
    <p:cSldViewPr snapToGrid="0">
      <p:cViewPr varScale="1">
        <p:scale>
          <a:sx n="114" d="100"/>
          <a:sy n="114" d="100"/>
        </p:scale>
        <p:origin x="474" y="114"/>
      </p:cViewPr>
      <p:guideLst>
        <p:guide orient="horz" pos="2160"/>
        <p:guide pos="3840"/>
      </p:guideLst>
    </p:cSldViewPr>
  </p:slideViewPr>
  <p:notesTextViewPr>
    <p:cViewPr>
      <p:scale>
        <a:sx n="3" d="2"/>
        <a:sy n="3" d="2"/>
      </p:scale>
      <p:origin x="0" y="0"/>
    </p:cViewPr>
  </p:notesTextViewPr>
  <p:sorterViewPr>
    <p:cViewPr>
      <p:scale>
        <a:sx n="100" d="100"/>
        <a:sy n="100" d="100"/>
      </p:scale>
      <p:origin x="0" y="-10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DF9EB5-8CE3-4F94-BA98-72B479E27C15}" type="datetimeFigureOut">
              <a:rPr lang="es-MX" smtClean="0"/>
              <a:t>01/06/2021</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FE4E52-DA0C-4060-95B0-81B4F3316052}" type="slidenum">
              <a:rPr lang="es-MX" smtClean="0"/>
              <a:t>‹Nº›</a:t>
            </a:fld>
            <a:endParaRPr lang="es-MX"/>
          </a:p>
        </p:txBody>
      </p:sp>
    </p:spTree>
    <p:extLst>
      <p:ext uri="{BB962C8B-B14F-4D97-AF65-F5344CB8AC3E}">
        <p14:creationId xmlns:p14="http://schemas.microsoft.com/office/powerpoint/2010/main" val="1677539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MX" dirty="0">
                <a:solidFill>
                  <a:schemeClr val="tx1">
                    <a:lumMod val="65000"/>
                    <a:lumOff val="35000"/>
                  </a:schemeClr>
                </a:solidFill>
                <a:latin typeface="Century Gothic" panose="020B0502020202020204" pitchFamily="34" charset="0"/>
              </a:rPr>
              <a:t>"El marco es un concepto más general: incluye listas físicas y también los procedimientos que pueden tener en cuenta a todas las unidades de muestreo sin el esfuerzo físico de listarlas efectivamente". </a:t>
            </a:r>
            <a:r>
              <a:rPr lang="es-MX" dirty="0" err="1">
                <a:solidFill>
                  <a:schemeClr val="tx1">
                    <a:lumMod val="65000"/>
                    <a:lumOff val="35000"/>
                  </a:schemeClr>
                </a:solidFill>
                <a:latin typeface="Century Gothic" panose="020B0502020202020204" pitchFamily="34" charset="0"/>
              </a:rPr>
              <a:t>Kish</a:t>
            </a:r>
            <a:r>
              <a:rPr lang="es-MX" dirty="0">
                <a:solidFill>
                  <a:schemeClr val="tx1">
                    <a:lumMod val="65000"/>
                    <a:lumOff val="35000"/>
                  </a:schemeClr>
                </a:solidFill>
                <a:latin typeface="Century Gothic" panose="020B0502020202020204" pitchFamily="34" charset="0"/>
              </a:rPr>
              <a:t> (Sección 2.7)</a:t>
            </a:r>
          </a:p>
          <a:p>
            <a:endParaRPr lang="es-CR" dirty="0"/>
          </a:p>
        </p:txBody>
      </p:sp>
      <p:sp>
        <p:nvSpPr>
          <p:cNvPr id="4" name="Marcador de número de diapositiva 3"/>
          <p:cNvSpPr>
            <a:spLocks noGrp="1"/>
          </p:cNvSpPr>
          <p:nvPr>
            <p:ph type="sldNum" sz="quarter" idx="10"/>
          </p:nvPr>
        </p:nvSpPr>
        <p:spPr/>
        <p:txBody>
          <a:bodyPr/>
          <a:lstStyle/>
          <a:p>
            <a:fld id="{F5FE4E52-DA0C-4060-95B0-81B4F3316052}" type="slidenum">
              <a:rPr lang="es-MX" smtClean="0"/>
              <a:t>7</a:t>
            </a:fld>
            <a:endParaRPr lang="es-MX"/>
          </a:p>
        </p:txBody>
      </p:sp>
    </p:spTree>
    <p:extLst>
      <p:ext uri="{BB962C8B-B14F-4D97-AF65-F5344CB8AC3E}">
        <p14:creationId xmlns:p14="http://schemas.microsoft.com/office/powerpoint/2010/main" val="194850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dirty="0">
                <a:solidFill>
                  <a:schemeClr val="tx1">
                    <a:lumMod val="65000"/>
                    <a:lumOff val="35000"/>
                  </a:schemeClr>
                </a:solidFill>
                <a:latin typeface="Century Gothic" panose="020B0502020202020204" pitchFamily="34" charset="0"/>
              </a:rPr>
              <a:t>En la</a:t>
            </a:r>
            <a:r>
              <a:rPr lang="es-MX" sz="1200" baseline="0" dirty="0">
                <a:solidFill>
                  <a:schemeClr val="tx1">
                    <a:lumMod val="65000"/>
                    <a:lumOff val="35000"/>
                  </a:schemeClr>
                </a:solidFill>
                <a:latin typeface="Century Gothic" panose="020B0502020202020204" pitchFamily="34" charset="0"/>
              </a:rPr>
              <a:t> realidad los marcos muestrales son imperfectos.</a:t>
            </a:r>
          </a:p>
          <a:p>
            <a:endParaRPr lang="es-MX" sz="1200" dirty="0">
              <a:solidFill>
                <a:schemeClr val="tx1">
                  <a:lumMod val="65000"/>
                  <a:lumOff val="35000"/>
                </a:schemeClr>
              </a:solidFill>
              <a:latin typeface="Century Gothic" panose="020B0502020202020204" pitchFamily="34" charset="0"/>
            </a:endParaRPr>
          </a:p>
          <a:p>
            <a:r>
              <a:rPr lang="es-MX" sz="1200" dirty="0">
                <a:solidFill>
                  <a:schemeClr val="tx1">
                    <a:lumMod val="65000"/>
                    <a:lumOff val="35000"/>
                  </a:schemeClr>
                </a:solidFill>
                <a:latin typeface="Century Gothic" panose="020B0502020202020204" pitchFamily="34" charset="0"/>
              </a:rPr>
              <a:t>En la mayoría de las ocasiones los marcos muestrales no son perfectos, por lo que se debe corregir los elementos contenidos en estos, de previo a la fase de selección de unidades de estudio o auditoría</a:t>
            </a:r>
            <a:endParaRPr lang="es-CR" dirty="0"/>
          </a:p>
        </p:txBody>
      </p:sp>
      <p:sp>
        <p:nvSpPr>
          <p:cNvPr id="4" name="Marcador de número de diapositiva 3"/>
          <p:cNvSpPr>
            <a:spLocks noGrp="1"/>
          </p:cNvSpPr>
          <p:nvPr>
            <p:ph type="sldNum" sz="quarter" idx="10"/>
          </p:nvPr>
        </p:nvSpPr>
        <p:spPr/>
        <p:txBody>
          <a:bodyPr/>
          <a:lstStyle/>
          <a:p>
            <a:fld id="{F5FE4E52-DA0C-4060-95B0-81B4F3316052}" type="slidenum">
              <a:rPr lang="es-MX" smtClean="0"/>
              <a:t>9</a:t>
            </a:fld>
            <a:endParaRPr lang="es-MX"/>
          </a:p>
        </p:txBody>
      </p:sp>
    </p:spTree>
    <p:extLst>
      <p:ext uri="{BB962C8B-B14F-4D97-AF65-F5344CB8AC3E}">
        <p14:creationId xmlns:p14="http://schemas.microsoft.com/office/powerpoint/2010/main" val="209656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F5FE4E52-DA0C-4060-95B0-81B4F3316052}" type="slidenum">
              <a:rPr lang="es-MX" smtClean="0"/>
              <a:t>22</a:t>
            </a:fld>
            <a:endParaRPr lang="es-MX"/>
          </a:p>
        </p:txBody>
      </p:sp>
    </p:spTree>
    <p:extLst>
      <p:ext uri="{BB962C8B-B14F-4D97-AF65-F5344CB8AC3E}">
        <p14:creationId xmlns:p14="http://schemas.microsoft.com/office/powerpoint/2010/main" val="3261883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F5FE4E52-DA0C-4060-95B0-81B4F3316052}" type="slidenum">
              <a:rPr lang="es-MX" smtClean="0"/>
              <a:t>26</a:t>
            </a:fld>
            <a:endParaRPr lang="es-MX"/>
          </a:p>
        </p:txBody>
      </p:sp>
    </p:spTree>
    <p:extLst>
      <p:ext uri="{BB962C8B-B14F-4D97-AF65-F5344CB8AC3E}">
        <p14:creationId xmlns:p14="http://schemas.microsoft.com/office/powerpoint/2010/main" val="885911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F5FE4E52-DA0C-4060-95B0-81B4F3316052}" type="slidenum">
              <a:rPr lang="es-MX" smtClean="0"/>
              <a:t>28</a:t>
            </a:fld>
            <a:endParaRPr lang="es-MX"/>
          </a:p>
        </p:txBody>
      </p:sp>
    </p:spTree>
    <p:extLst>
      <p:ext uri="{BB962C8B-B14F-4D97-AF65-F5344CB8AC3E}">
        <p14:creationId xmlns:p14="http://schemas.microsoft.com/office/powerpoint/2010/main" val="2084490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algn="just"/>
                <a:endParaRPr lang="es-CR" dirty="0">
                  <a:solidFill>
                    <a:schemeClr val="tx1">
                      <a:lumMod val="50000"/>
                      <a:lumOff val="50000"/>
                    </a:schemeClr>
                  </a:solidFill>
                  <a:latin typeface="Century Gothic" panose="020B0502020202020204" pitchFamily="34" charset="0"/>
                </a:endParaRPr>
              </a:p>
              <a:p>
                <a:pPr algn="just"/>
                <a:r>
                  <a:rPr lang="es-CR" dirty="0">
                    <a:solidFill>
                      <a:schemeClr val="tx1">
                        <a:lumMod val="50000"/>
                        <a:lumOff val="50000"/>
                      </a:schemeClr>
                    </a:solidFill>
                    <a:latin typeface="Century Gothic" panose="020B0502020202020204" pitchFamily="34" charset="0"/>
                  </a:rPr>
                  <a:t>Con base en los supuestos anteriores,  el tamaño de muestra inicial estaría dado por la siguiente ecuación, brindando el siguiente tamaño de muestra</a:t>
                </a:r>
                <a14:m>
                  <m:oMath xmlns:m="http://schemas.openxmlformats.org/officeDocument/2006/math">
                    <m:r>
                      <a:rPr lang="es-CR" i="1">
                        <a:solidFill>
                          <a:schemeClr val="tx1">
                            <a:lumMod val="50000"/>
                            <a:lumOff val="50000"/>
                          </a:schemeClr>
                        </a:solidFill>
                        <a:latin typeface="Cambria Math" panose="02040503050406030204" pitchFamily="18" charset="0"/>
                      </a:rPr>
                      <m:t> </m:t>
                    </m:r>
                  </m:oMath>
                </a14:m>
                <a:r>
                  <a:rPr lang="es-CR" dirty="0">
                    <a:solidFill>
                      <a:schemeClr val="tx1">
                        <a:lumMod val="50000"/>
                        <a:lumOff val="50000"/>
                      </a:schemeClr>
                    </a:solidFill>
                    <a:latin typeface="Century Gothic" panose="020B0502020202020204" pitchFamily="34" charset="0"/>
                  </a:rPr>
                  <a:t>:</a:t>
                </a:r>
              </a:p>
              <a:p>
                <a:pPr algn="just"/>
                <a:r>
                  <a:rPr lang="es-CR" dirty="0">
                    <a:solidFill>
                      <a:schemeClr val="tx1">
                        <a:lumMod val="50000"/>
                        <a:lumOff val="50000"/>
                      </a:schemeClr>
                    </a:solidFill>
                    <a:latin typeface="Century Gothic" panose="020B0502020202020204" pitchFamily="34" charset="0"/>
                  </a:rPr>
                  <a:t> </a:t>
                </a:r>
              </a:p>
              <a:p>
                <a:pPr algn="just"/>
                <a14:m>
                  <m:oMathPara xmlns:m="http://schemas.openxmlformats.org/officeDocument/2006/math">
                    <m:oMathParaPr>
                      <m:jc m:val="centerGroup"/>
                    </m:oMathParaPr>
                    <m:oMath xmlns:m="http://schemas.openxmlformats.org/officeDocument/2006/math">
                      <m:sSub>
                        <m:sSubPr>
                          <m:ctrlPr>
                            <a:rPr lang="es-CR" i="1">
                              <a:solidFill>
                                <a:schemeClr val="tx1">
                                  <a:lumMod val="50000"/>
                                  <a:lumOff val="50000"/>
                                </a:schemeClr>
                              </a:solidFill>
                              <a:latin typeface="Cambria Math" panose="02040503050406030204" pitchFamily="18" charset="0"/>
                            </a:rPr>
                          </m:ctrlPr>
                        </m:sSubPr>
                        <m:e>
                          <m:r>
                            <a:rPr lang="es-CR" i="1">
                              <a:solidFill>
                                <a:schemeClr val="tx1">
                                  <a:lumMod val="50000"/>
                                  <a:lumOff val="50000"/>
                                </a:schemeClr>
                              </a:solidFill>
                              <a:latin typeface="Cambria Math" panose="02040503050406030204" pitchFamily="18" charset="0"/>
                            </a:rPr>
                            <m:t>𝑛</m:t>
                          </m:r>
                        </m:e>
                        <m:sub>
                          <m:r>
                            <a:rPr lang="es-CR" i="1">
                              <a:solidFill>
                                <a:schemeClr val="tx1">
                                  <a:lumMod val="50000"/>
                                  <a:lumOff val="50000"/>
                                </a:schemeClr>
                              </a:solidFill>
                              <a:latin typeface="Cambria Math" panose="02040503050406030204" pitchFamily="18" charset="0"/>
                            </a:rPr>
                            <m:t>𝑚𝑖𝑎</m:t>
                          </m:r>
                        </m:sub>
                      </m:sSub>
                      <m:r>
                        <a:rPr lang="es-CR" i="1">
                          <a:solidFill>
                            <a:schemeClr val="tx1">
                              <a:lumMod val="50000"/>
                              <a:lumOff val="50000"/>
                            </a:schemeClr>
                          </a:solidFill>
                          <a:latin typeface="Cambria Math" panose="02040503050406030204" pitchFamily="18" charset="0"/>
                        </a:rPr>
                        <m:t>=</m:t>
                      </m:r>
                      <m:f>
                        <m:fPr>
                          <m:ctrlPr>
                            <a:rPr lang="es-CR" i="1">
                              <a:solidFill>
                                <a:schemeClr val="tx1">
                                  <a:lumMod val="50000"/>
                                  <a:lumOff val="50000"/>
                                </a:schemeClr>
                              </a:solidFill>
                              <a:latin typeface="Cambria Math" panose="02040503050406030204" pitchFamily="18" charset="0"/>
                            </a:rPr>
                          </m:ctrlPr>
                        </m:fPr>
                        <m:num>
                          <m:sSub>
                            <m:sSubPr>
                              <m:ctrlPr>
                                <a:rPr lang="es-CR" i="1">
                                  <a:solidFill>
                                    <a:schemeClr val="tx1">
                                      <a:lumMod val="50000"/>
                                      <a:lumOff val="50000"/>
                                    </a:schemeClr>
                                  </a:solidFill>
                                  <a:latin typeface="Cambria Math" panose="02040503050406030204" pitchFamily="18" charset="0"/>
                                </a:rPr>
                              </m:ctrlPr>
                            </m:sSubPr>
                            <m:e>
                              <m:r>
                                <a:rPr lang="es-CR" i="1">
                                  <a:solidFill>
                                    <a:schemeClr val="tx1">
                                      <a:lumMod val="50000"/>
                                      <a:lumOff val="50000"/>
                                    </a:schemeClr>
                                  </a:solidFill>
                                  <a:latin typeface="Cambria Math" panose="02040503050406030204" pitchFamily="18" charset="0"/>
                                </a:rPr>
                                <m:t>𝑍</m:t>
                              </m:r>
                            </m:e>
                            <m:sub>
                              <m:f>
                                <m:fPr>
                                  <m:type m:val="skw"/>
                                  <m:ctrlPr>
                                    <a:rPr lang="es-CR" i="1">
                                      <a:solidFill>
                                        <a:schemeClr val="tx1">
                                          <a:lumMod val="50000"/>
                                          <a:lumOff val="50000"/>
                                        </a:schemeClr>
                                      </a:solidFill>
                                      <a:latin typeface="Cambria Math" panose="02040503050406030204" pitchFamily="18" charset="0"/>
                                    </a:rPr>
                                  </m:ctrlPr>
                                </m:fPr>
                                <m:num>
                                  <m:r>
                                    <a:rPr lang="es-CR" i="1">
                                      <a:solidFill>
                                        <a:schemeClr val="tx1">
                                          <a:lumMod val="50000"/>
                                          <a:lumOff val="50000"/>
                                        </a:schemeClr>
                                      </a:solidFill>
                                      <a:latin typeface="Cambria Math" panose="02040503050406030204" pitchFamily="18" charset="0"/>
                                    </a:rPr>
                                    <m:t>∝</m:t>
                                  </m:r>
                                </m:num>
                                <m:den>
                                  <m:r>
                                    <a:rPr lang="es-CR" i="1">
                                      <a:solidFill>
                                        <a:schemeClr val="tx1">
                                          <a:lumMod val="50000"/>
                                          <a:lumOff val="50000"/>
                                        </a:schemeClr>
                                      </a:solidFill>
                                      <a:latin typeface="Cambria Math" panose="02040503050406030204" pitchFamily="18" charset="0"/>
                                    </a:rPr>
                                    <m:t>2</m:t>
                                  </m:r>
                                </m:den>
                              </m:f>
                            </m:sub>
                          </m:sSub>
                          <m:r>
                            <a:rPr lang="es-CR" i="1">
                              <a:solidFill>
                                <a:schemeClr val="tx1">
                                  <a:lumMod val="50000"/>
                                  <a:lumOff val="50000"/>
                                </a:schemeClr>
                              </a:solidFill>
                              <a:latin typeface="Cambria Math" panose="02040503050406030204" pitchFamily="18" charset="0"/>
                            </a:rPr>
                            <m:t>∗</m:t>
                          </m:r>
                          <m:r>
                            <a:rPr lang="es-CR" i="1">
                              <a:solidFill>
                                <a:schemeClr val="tx1">
                                  <a:lumMod val="50000"/>
                                  <a:lumOff val="50000"/>
                                </a:schemeClr>
                              </a:solidFill>
                              <a:latin typeface="Cambria Math" panose="02040503050406030204" pitchFamily="18" charset="0"/>
                            </a:rPr>
                            <m:t>𝑝</m:t>
                          </m:r>
                          <m:r>
                            <a:rPr lang="es-CR" i="1">
                              <a:solidFill>
                                <a:schemeClr val="tx1">
                                  <a:lumMod val="50000"/>
                                  <a:lumOff val="50000"/>
                                </a:schemeClr>
                              </a:solidFill>
                              <a:latin typeface="Cambria Math" panose="02040503050406030204" pitchFamily="18" charset="0"/>
                            </a:rPr>
                            <m:t>∗</m:t>
                          </m:r>
                          <m:r>
                            <a:rPr lang="es-CR" i="1">
                              <a:solidFill>
                                <a:schemeClr val="tx1">
                                  <a:lumMod val="50000"/>
                                  <a:lumOff val="50000"/>
                                </a:schemeClr>
                              </a:solidFill>
                              <a:latin typeface="Cambria Math" panose="02040503050406030204" pitchFamily="18" charset="0"/>
                            </a:rPr>
                            <m:t>𝑞</m:t>
                          </m:r>
                        </m:num>
                        <m:den>
                          <m:sSup>
                            <m:sSupPr>
                              <m:ctrlPr>
                                <a:rPr lang="es-CR" i="1">
                                  <a:solidFill>
                                    <a:schemeClr val="tx1">
                                      <a:lumMod val="50000"/>
                                      <a:lumOff val="50000"/>
                                    </a:schemeClr>
                                  </a:solidFill>
                                  <a:latin typeface="Cambria Math" panose="02040503050406030204" pitchFamily="18" charset="0"/>
                                </a:rPr>
                              </m:ctrlPr>
                            </m:sSupPr>
                            <m:e>
                              <m:r>
                                <a:rPr lang="es-CR" i="1">
                                  <a:solidFill>
                                    <a:schemeClr val="tx1">
                                      <a:lumMod val="50000"/>
                                      <a:lumOff val="50000"/>
                                    </a:schemeClr>
                                  </a:solidFill>
                                  <a:latin typeface="Cambria Math" panose="02040503050406030204" pitchFamily="18" charset="0"/>
                                </a:rPr>
                                <m:t>𝑑</m:t>
                              </m:r>
                            </m:e>
                            <m:sup>
                              <m:r>
                                <a:rPr lang="es-CR" i="1">
                                  <a:solidFill>
                                    <a:schemeClr val="tx1">
                                      <a:lumMod val="50000"/>
                                      <a:lumOff val="50000"/>
                                    </a:schemeClr>
                                  </a:solidFill>
                                  <a:latin typeface="Cambria Math" panose="02040503050406030204" pitchFamily="18" charset="0"/>
                                </a:rPr>
                                <m:t>2</m:t>
                              </m:r>
                            </m:sup>
                          </m:sSup>
                        </m:den>
                      </m:f>
                    </m:oMath>
                  </m:oMathPara>
                </a14:m>
                <a:endParaRPr lang="es-CR" dirty="0"/>
              </a:p>
            </p:txBody>
          </p:sp>
        </mc:Choice>
        <mc:Fallback xmlns="">
          <p:sp>
            <p:nvSpPr>
              <p:cNvPr id="3" name="Marcador de notas 2"/>
              <p:cNvSpPr>
                <a:spLocks noGrp="1"/>
              </p:cNvSpPr>
              <p:nvPr>
                <p:ph type="body" idx="1"/>
              </p:nvPr>
            </p:nvSpPr>
            <p:spPr/>
            <p:txBody>
              <a:bodyPr/>
              <a:lstStyle/>
              <a:p>
                <a:pPr algn="just"/>
                <a:endParaRPr lang="es-CR" dirty="0" smtClean="0">
                  <a:solidFill>
                    <a:schemeClr val="tx1">
                      <a:lumMod val="50000"/>
                      <a:lumOff val="50000"/>
                    </a:schemeClr>
                  </a:solidFill>
                  <a:latin typeface="Century Gothic" panose="020B0502020202020204" pitchFamily="34" charset="0"/>
                </a:endParaRPr>
              </a:p>
              <a:p>
                <a:pPr algn="just"/>
                <a:r>
                  <a:rPr lang="es-CR" dirty="0">
                    <a:solidFill>
                      <a:schemeClr val="tx1">
                        <a:lumMod val="50000"/>
                        <a:lumOff val="50000"/>
                      </a:schemeClr>
                    </a:solidFill>
                    <a:latin typeface="Century Gothic" panose="020B0502020202020204" pitchFamily="34" charset="0"/>
                  </a:rPr>
                  <a:t>Con base en los supuestos anteriores,  el tamaño de muestra inicial estaría dado por la siguiente ecuación, brindando el siguiente tamaño de muestra</a:t>
                </a:r>
                <a:r>
                  <a:rPr lang="es-CR" i="0">
                    <a:solidFill>
                      <a:schemeClr val="tx1">
                        <a:lumMod val="50000"/>
                        <a:lumOff val="50000"/>
                      </a:schemeClr>
                    </a:solidFill>
                    <a:latin typeface="Cambria Math" panose="02040503050406030204" pitchFamily="18" charset="0"/>
                  </a:rPr>
                  <a:t> </a:t>
                </a:r>
                <a:r>
                  <a:rPr lang="es-CR" dirty="0">
                    <a:solidFill>
                      <a:schemeClr val="tx1">
                        <a:lumMod val="50000"/>
                        <a:lumOff val="50000"/>
                      </a:schemeClr>
                    </a:solidFill>
                    <a:latin typeface="Century Gothic" panose="020B0502020202020204" pitchFamily="34" charset="0"/>
                  </a:rPr>
                  <a:t>:</a:t>
                </a:r>
              </a:p>
              <a:p>
                <a:pPr algn="just"/>
                <a:r>
                  <a:rPr lang="es-CR" dirty="0">
                    <a:solidFill>
                      <a:schemeClr val="tx1">
                        <a:lumMod val="50000"/>
                        <a:lumOff val="50000"/>
                      </a:schemeClr>
                    </a:solidFill>
                    <a:latin typeface="Century Gothic" panose="020B0502020202020204" pitchFamily="34" charset="0"/>
                  </a:rPr>
                  <a:t> </a:t>
                </a:r>
              </a:p>
              <a:p>
                <a:pPr algn="just"/>
                <a:r>
                  <a:rPr lang="es-CR" i="0">
                    <a:solidFill>
                      <a:schemeClr val="tx1">
                        <a:lumMod val="50000"/>
                        <a:lumOff val="50000"/>
                      </a:schemeClr>
                    </a:solidFill>
                    <a:latin typeface="Cambria Math" panose="02040503050406030204" pitchFamily="18" charset="0"/>
                  </a:rPr>
                  <a:t>𝑛_𝑚𝑖𝑎=(𝑍_(∝⁄2)∗𝑝∗𝑞)/𝑑^2 </a:t>
                </a:r>
                <a:endParaRPr lang="es-CR" dirty="0"/>
              </a:p>
            </p:txBody>
          </p:sp>
        </mc:Fallback>
      </mc:AlternateContent>
      <p:sp>
        <p:nvSpPr>
          <p:cNvPr id="4" name="Marcador de número de diapositiva 3"/>
          <p:cNvSpPr>
            <a:spLocks noGrp="1"/>
          </p:cNvSpPr>
          <p:nvPr>
            <p:ph type="sldNum" sz="quarter" idx="10"/>
          </p:nvPr>
        </p:nvSpPr>
        <p:spPr/>
        <p:txBody>
          <a:bodyPr/>
          <a:lstStyle/>
          <a:p>
            <a:fld id="{F5FE4E52-DA0C-4060-95B0-81B4F3316052}" type="slidenum">
              <a:rPr lang="es-MX" smtClean="0"/>
              <a:t>35</a:t>
            </a:fld>
            <a:endParaRPr lang="es-MX"/>
          </a:p>
        </p:txBody>
      </p:sp>
    </p:spTree>
    <p:extLst>
      <p:ext uri="{BB962C8B-B14F-4D97-AF65-F5344CB8AC3E}">
        <p14:creationId xmlns:p14="http://schemas.microsoft.com/office/powerpoint/2010/main" val="3776898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algn="just"/>
                <a:endParaRPr lang="es-CR" dirty="0">
                  <a:solidFill>
                    <a:schemeClr val="tx1">
                      <a:lumMod val="50000"/>
                      <a:lumOff val="50000"/>
                    </a:schemeClr>
                  </a:solidFill>
                  <a:latin typeface="Century Gothic" panose="020B0502020202020204" pitchFamily="34" charset="0"/>
                </a:endParaRPr>
              </a:p>
              <a:p>
                <a:pPr algn="just"/>
                <a:r>
                  <a:rPr lang="es-CR" dirty="0">
                    <a:solidFill>
                      <a:schemeClr val="tx1">
                        <a:lumMod val="50000"/>
                        <a:lumOff val="50000"/>
                      </a:schemeClr>
                    </a:solidFill>
                    <a:latin typeface="Century Gothic" panose="020B0502020202020204" pitchFamily="34" charset="0"/>
                  </a:rPr>
                  <a:t>Con base en los supuestos anteriores,  el tamaño de muestra inicial estaría dado por la siguiente ecuación, brindando el siguiente tamaño de muestra</a:t>
                </a:r>
                <a14:m>
                  <m:oMath xmlns:m="http://schemas.openxmlformats.org/officeDocument/2006/math">
                    <m:r>
                      <a:rPr lang="es-CR" i="1">
                        <a:solidFill>
                          <a:schemeClr val="tx1">
                            <a:lumMod val="50000"/>
                            <a:lumOff val="50000"/>
                          </a:schemeClr>
                        </a:solidFill>
                        <a:latin typeface="Cambria Math" panose="02040503050406030204" pitchFamily="18" charset="0"/>
                      </a:rPr>
                      <m:t> </m:t>
                    </m:r>
                  </m:oMath>
                </a14:m>
                <a:r>
                  <a:rPr lang="es-CR" dirty="0">
                    <a:solidFill>
                      <a:schemeClr val="tx1">
                        <a:lumMod val="50000"/>
                        <a:lumOff val="50000"/>
                      </a:schemeClr>
                    </a:solidFill>
                    <a:latin typeface="Century Gothic" panose="020B0502020202020204" pitchFamily="34" charset="0"/>
                  </a:rPr>
                  <a:t>:</a:t>
                </a:r>
              </a:p>
              <a:p>
                <a:pPr algn="just"/>
                <a:r>
                  <a:rPr lang="es-CR" dirty="0">
                    <a:solidFill>
                      <a:schemeClr val="tx1">
                        <a:lumMod val="50000"/>
                        <a:lumOff val="50000"/>
                      </a:schemeClr>
                    </a:solidFill>
                    <a:latin typeface="Century Gothic" panose="020B0502020202020204" pitchFamily="34" charset="0"/>
                  </a:rPr>
                  <a:t> </a:t>
                </a:r>
              </a:p>
              <a:p>
                <a:pPr algn="just"/>
                <a14:m>
                  <m:oMathPara xmlns:m="http://schemas.openxmlformats.org/officeDocument/2006/math">
                    <m:oMathParaPr>
                      <m:jc m:val="centerGroup"/>
                    </m:oMathParaPr>
                    <m:oMath xmlns:m="http://schemas.openxmlformats.org/officeDocument/2006/math">
                      <m:sSub>
                        <m:sSubPr>
                          <m:ctrlPr>
                            <a:rPr lang="es-CR" i="1">
                              <a:solidFill>
                                <a:schemeClr val="tx1">
                                  <a:lumMod val="50000"/>
                                  <a:lumOff val="50000"/>
                                </a:schemeClr>
                              </a:solidFill>
                              <a:latin typeface="Cambria Math" panose="02040503050406030204" pitchFamily="18" charset="0"/>
                            </a:rPr>
                          </m:ctrlPr>
                        </m:sSubPr>
                        <m:e>
                          <m:r>
                            <a:rPr lang="es-CR" i="1">
                              <a:solidFill>
                                <a:schemeClr val="tx1">
                                  <a:lumMod val="50000"/>
                                  <a:lumOff val="50000"/>
                                </a:schemeClr>
                              </a:solidFill>
                              <a:latin typeface="Cambria Math" panose="02040503050406030204" pitchFamily="18" charset="0"/>
                            </a:rPr>
                            <m:t>𝑛</m:t>
                          </m:r>
                        </m:e>
                        <m:sub>
                          <m:r>
                            <a:rPr lang="es-CR" i="1">
                              <a:solidFill>
                                <a:schemeClr val="tx1">
                                  <a:lumMod val="50000"/>
                                  <a:lumOff val="50000"/>
                                </a:schemeClr>
                              </a:solidFill>
                              <a:latin typeface="Cambria Math" panose="02040503050406030204" pitchFamily="18" charset="0"/>
                            </a:rPr>
                            <m:t>𝑚𝑖𝑎</m:t>
                          </m:r>
                        </m:sub>
                      </m:sSub>
                      <m:r>
                        <a:rPr lang="es-CR" i="1">
                          <a:solidFill>
                            <a:schemeClr val="tx1">
                              <a:lumMod val="50000"/>
                              <a:lumOff val="50000"/>
                            </a:schemeClr>
                          </a:solidFill>
                          <a:latin typeface="Cambria Math" panose="02040503050406030204" pitchFamily="18" charset="0"/>
                        </a:rPr>
                        <m:t>=</m:t>
                      </m:r>
                      <m:f>
                        <m:fPr>
                          <m:ctrlPr>
                            <a:rPr lang="es-CR" i="1">
                              <a:solidFill>
                                <a:schemeClr val="tx1">
                                  <a:lumMod val="50000"/>
                                  <a:lumOff val="50000"/>
                                </a:schemeClr>
                              </a:solidFill>
                              <a:latin typeface="Cambria Math" panose="02040503050406030204" pitchFamily="18" charset="0"/>
                            </a:rPr>
                          </m:ctrlPr>
                        </m:fPr>
                        <m:num>
                          <m:sSub>
                            <m:sSubPr>
                              <m:ctrlPr>
                                <a:rPr lang="es-CR" i="1">
                                  <a:solidFill>
                                    <a:schemeClr val="tx1">
                                      <a:lumMod val="50000"/>
                                      <a:lumOff val="50000"/>
                                    </a:schemeClr>
                                  </a:solidFill>
                                  <a:latin typeface="Cambria Math" panose="02040503050406030204" pitchFamily="18" charset="0"/>
                                </a:rPr>
                              </m:ctrlPr>
                            </m:sSubPr>
                            <m:e>
                              <m:r>
                                <a:rPr lang="es-CR" i="1">
                                  <a:solidFill>
                                    <a:schemeClr val="tx1">
                                      <a:lumMod val="50000"/>
                                      <a:lumOff val="50000"/>
                                    </a:schemeClr>
                                  </a:solidFill>
                                  <a:latin typeface="Cambria Math" panose="02040503050406030204" pitchFamily="18" charset="0"/>
                                </a:rPr>
                                <m:t>𝑍</m:t>
                              </m:r>
                            </m:e>
                            <m:sub>
                              <m:f>
                                <m:fPr>
                                  <m:type m:val="skw"/>
                                  <m:ctrlPr>
                                    <a:rPr lang="es-CR" i="1">
                                      <a:solidFill>
                                        <a:schemeClr val="tx1">
                                          <a:lumMod val="50000"/>
                                          <a:lumOff val="50000"/>
                                        </a:schemeClr>
                                      </a:solidFill>
                                      <a:latin typeface="Cambria Math" panose="02040503050406030204" pitchFamily="18" charset="0"/>
                                    </a:rPr>
                                  </m:ctrlPr>
                                </m:fPr>
                                <m:num>
                                  <m:r>
                                    <a:rPr lang="es-CR" i="1">
                                      <a:solidFill>
                                        <a:schemeClr val="tx1">
                                          <a:lumMod val="50000"/>
                                          <a:lumOff val="50000"/>
                                        </a:schemeClr>
                                      </a:solidFill>
                                      <a:latin typeface="Cambria Math" panose="02040503050406030204" pitchFamily="18" charset="0"/>
                                    </a:rPr>
                                    <m:t>∝</m:t>
                                  </m:r>
                                </m:num>
                                <m:den>
                                  <m:r>
                                    <a:rPr lang="es-CR" i="1">
                                      <a:solidFill>
                                        <a:schemeClr val="tx1">
                                          <a:lumMod val="50000"/>
                                          <a:lumOff val="50000"/>
                                        </a:schemeClr>
                                      </a:solidFill>
                                      <a:latin typeface="Cambria Math" panose="02040503050406030204" pitchFamily="18" charset="0"/>
                                    </a:rPr>
                                    <m:t>2</m:t>
                                  </m:r>
                                </m:den>
                              </m:f>
                            </m:sub>
                          </m:sSub>
                          <m:r>
                            <a:rPr lang="es-CR" i="1">
                              <a:solidFill>
                                <a:schemeClr val="tx1">
                                  <a:lumMod val="50000"/>
                                  <a:lumOff val="50000"/>
                                </a:schemeClr>
                              </a:solidFill>
                              <a:latin typeface="Cambria Math" panose="02040503050406030204" pitchFamily="18" charset="0"/>
                            </a:rPr>
                            <m:t>∗</m:t>
                          </m:r>
                          <m:r>
                            <a:rPr lang="es-CR" i="1">
                              <a:solidFill>
                                <a:schemeClr val="tx1">
                                  <a:lumMod val="50000"/>
                                  <a:lumOff val="50000"/>
                                </a:schemeClr>
                              </a:solidFill>
                              <a:latin typeface="Cambria Math" panose="02040503050406030204" pitchFamily="18" charset="0"/>
                            </a:rPr>
                            <m:t>𝑝</m:t>
                          </m:r>
                          <m:r>
                            <a:rPr lang="es-CR" i="1">
                              <a:solidFill>
                                <a:schemeClr val="tx1">
                                  <a:lumMod val="50000"/>
                                  <a:lumOff val="50000"/>
                                </a:schemeClr>
                              </a:solidFill>
                              <a:latin typeface="Cambria Math" panose="02040503050406030204" pitchFamily="18" charset="0"/>
                            </a:rPr>
                            <m:t>∗</m:t>
                          </m:r>
                          <m:r>
                            <a:rPr lang="es-CR" i="1">
                              <a:solidFill>
                                <a:schemeClr val="tx1">
                                  <a:lumMod val="50000"/>
                                  <a:lumOff val="50000"/>
                                </a:schemeClr>
                              </a:solidFill>
                              <a:latin typeface="Cambria Math" panose="02040503050406030204" pitchFamily="18" charset="0"/>
                            </a:rPr>
                            <m:t>𝑞</m:t>
                          </m:r>
                        </m:num>
                        <m:den>
                          <m:sSup>
                            <m:sSupPr>
                              <m:ctrlPr>
                                <a:rPr lang="es-CR" i="1">
                                  <a:solidFill>
                                    <a:schemeClr val="tx1">
                                      <a:lumMod val="50000"/>
                                      <a:lumOff val="50000"/>
                                    </a:schemeClr>
                                  </a:solidFill>
                                  <a:latin typeface="Cambria Math" panose="02040503050406030204" pitchFamily="18" charset="0"/>
                                </a:rPr>
                              </m:ctrlPr>
                            </m:sSupPr>
                            <m:e>
                              <m:r>
                                <a:rPr lang="es-CR" i="1">
                                  <a:solidFill>
                                    <a:schemeClr val="tx1">
                                      <a:lumMod val="50000"/>
                                      <a:lumOff val="50000"/>
                                    </a:schemeClr>
                                  </a:solidFill>
                                  <a:latin typeface="Cambria Math" panose="02040503050406030204" pitchFamily="18" charset="0"/>
                                </a:rPr>
                                <m:t>𝑑</m:t>
                              </m:r>
                            </m:e>
                            <m:sup>
                              <m:r>
                                <a:rPr lang="es-CR" i="1">
                                  <a:solidFill>
                                    <a:schemeClr val="tx1">
                                      <a:lumMod val="50000"/>
                                      <a:lumOff val="50000"/>
                                    </a:schemeClr>
                                  </a:solidFill>
                                  <a:latin typeface="Cambria Math" panose="02040503050406030204" pitchFamily="18" charset="0"/>
                                </a:rPr>
                                <m:t>2</m:t>
                              </m:r>
                            </m:sup>
                          </m:sSup>
                        </m:den>
                      </m:f>
                    </m:oMath>
                  </m:oMathPara>
                </a14:m>
                <a:endParaRPr lang="es-CR" dirty="0"/>
              </a:p>
            </p:txBody>
          </p:sp>
        </mc:Choice>
        <mc:Fallback xmlns="">
          <p:sp>
            <p:nvSpPr>
              <p:cNvPr id="3" name="Marcador de notas 2"/>
              <p:cNvSpPr>
                <a:spLocks noGrp="1"/>
              </p:cNvSpPr>
              <p:nvPr>
                <p:ph type="body" idx="1"/>
              </p:nvPr>
            </p:nvSpPr>
            <p:spPr/>
            <p:txBody>
              <a:bodyPr/>
              <a:lstStyle/>
              <a:p>
                <a:pPr algn="just"/>
                <a:endParaRPr lang="es-CR" dirty="0" smtClean="0">
                  <a:solidFill>
                    <a:schemeClr val="tx1">
                      <a:lumMod val="50000"/>
                      <a:lumOff val="50000"/>
                    </a:schemeClr>
                  </a:solidFill>
                  <a:latin typeface="Century Gothic" panose="020B0502020202020204" pitchFamily="34" charset="0"/>
                </a:endParaRPr>
              </a:p>
              <a:p>
                <a:pPr algn="just"/>
                <a:r>
                  <a:rPr lang="es-CR" dirty="0">
                    <a:solidFill>
                      <a:schemeClr val="tx1">
                        <a:lumMod val="50000"/>
                        <a:lumOff val="50000"/>
                      </a:schemeClr>
                    </a:solidFill>
                    <a:latin typeface="Century Gothic" panose="020B0502020202020204" pitchFamily="34" charset="0"/>
                  </a:rPr>
                  <a:t>Con base en los supuestos anteriores,  el tamaño de muestra inicial estaría dado por la siguiente ecuación, brindando el siguiente tamaño de muestra</a:t>
                </a:r>
                <a:r>
                  <a:rPr lang="es-CR" i="0">
                    <a:solidFill>
                      <a:schemeClr val="tx1">
                        <a:lumMod val="50000"/>
                        <a:lumOff val="50000"/>
                      </a:schemeClr>
                    </a:solidFill>
                    <a:latin typeface="Cambria Math" panose="02040503050406030204" pitchFamily="18" charset="0"/>
                  </a:rPr>
                  <a:t> </a:t>
                </a:r>
                <a:r>
                  <a:rPr lang="es-CR" dirty="0">
                    <a:solidFill>
                      <a:schemeClr val="tx1">
                        <a:lumMod val="50000"/>
                        <a:lumOff val="50000"/>
                      </a:schemeClr>
                    </a:solidFill>
                    <a:latin typeface="Century Gothic" panose="020B0502020202020204" pitchFamily="34" charset="0"/>
                  </a:rPr>
                  <a:t>:</a:t>
                </a:r>
              </a:p>
              <a:p>
                <a:pPr algn="just"/>
                <a:r>
                  <a:rPr lang="es-CR" dirty="0">
                    <a:solidFill>
                      <a:schemeClr val="tx1">
                        <a:lumMod val="50000"/>
                        <a:lumOff val="50000"/>
                      </a:schemeClr>
                    </a:solidFill>
                    <a:latin typeface="Century Gothic" panose="020B0502020202020204" pitchFamily="34" charset="0"/>
                  </a:rPr>
                  <a:t> </a:t>
                </a:r>
              </a:p>
              <a:p>
                <a:pPr algn="just"/>
                <a:r>
                  <a:rPr lang="es-CR" i="0">
                    <a:solidFill>
                      <a:schemeClr val="tx1">
                        <a:lumMod val="50000"/>
                        <a:lumOff val="50000"/>
                      </a:schemeClr>
                    </a:solidFill>
                    <a:latin typeface="Cambria Math" panose="02040503050406030204" pitchFamily="18" charset="0"/>
                  </a:rPr>
                  <a:t>𝑛_𝑚𝑖𝑎=(𝑍_(∝⁄2)∗𝑝∗𝑞)/𝑑^2 </a:t>
                </a:r>
                <a:endParaRPr lang="es-CR" dirty="0"/>
              </a:p>
            </p:txBody>
          </p:sp>
        </mc:Fallback>
      </mc:AlternateContent>
      <p:sp>
        <p:nvSpPr>
          <p:cNvPr id="4" name="Marcador de número de diapositiva 3"/>
          <p:cNvSpPr>
            <a:spLocks noGrp="1"/>
          </p:cNvSpPr>
          <p:nvPr>
            <p:ph type="sldNum" sz="quarter" idx="10"/>
          </p:nvPr>
        </p:nvSpPr>
        <p:spPr/>
        <p:txBody>
          <a:bodyPr/>
          <a:lstStyle/>
          <a:p>
            <a:fld id="{F5FE4E52-DA0C-4060-95B0-81B4F3316052}" type="slidenum">
              <a:rPr lang="es-MX" smtClean="0"/>
              <a:t>36</a:t>
            </a:fld>
            <a:endParaRPr lang="es-MX"/>
          </a:p>
        </p:txBody>
      </p:sp>
    </p:spTree>
    <p:extLst>
      <p:ext uri="{BB962C8B-B14F-4D97-AF65-F5344CB8AC3E}">
        <p14:creationId xmlns:p14="http://schemas.microsoft.com/office/powerpoint/2010/main" val="3170668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p:cNvSpPr>
            <a:spLocks noGrp="1"/>
          </p:cNvSpPr>
          <p:nvPr>
            <p:ph type="dt" sz="half" idx="10"/>
          </p:nvPr>
        </p:nvSpPr>
        <p:spPr/>
        <p:txBody>
          <a:bodyPr/>
          <a:lstStyle/>
          <a:p>
            <a:fld id="{D8BD08AE-7F46-46DA-B28C-3253B0E5A8B7}" type="datetimeFigureOut">
              <a:rPr lang="es-MX" smtClean="0"/>
              <a:t>01/06/2021</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1667816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D8BD08AE-7F46-46DA-B28C-3253B0E5A8B7}" type="datetimeFigureOut">
              <a:rPr lang="es-MX" smtClean="0"/>
              <a:t>01/06/2021</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1654401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D8BD08AE-7F46-46DA-B28C-3253B0E5A8B7}" type="datetimeFigureOut">
              <a:rPr lang="es-MX" smtClean="0"/>
              <a:t>01/06/2021</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2716027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D8BD08AE-7F46-46DA-B28C-3253B0E5A8B7}" type="datetimeFigureOut">
              <a:rPr lang="es-MX" smtClean="0"/>
              <a:t>01/06/2021</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1875614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D8BD08AE-7F46-46DA-B28C-3253B0E5A8B7}" type="datetimeFigureOut">
              <a:rPr lang="es-MX" smtClean="0"/>
              <a:t>01/06/2021</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2123318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p:txBody>
          <a:bodyPr/>
          <a:lstStyle/>
          <a:p>
            <a:fld id="{D8BD08AE-7F46-46DA-B28C-3253B0E5A8B7}" type="datetimeFigureOut">
              <a:rPr lang="es-MX" smtClean="0"/>
              <a:t>01/06/2021</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1885678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p:txBody>
          <a:bodyPr/>
          <a:lstStyle/>
          <a:p>
            <a:fld id="{D8BD08AE-7F46-46DA-B28C-3253B0E5A8B7}" type="datetimeFigureOut">
              <a:rPr lang="es-MX" smtClean="0"/>
              <a:t>01/06/2021</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1673280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p:txBody>
          <a:bodyPr/>
          <a:lstStyle/>
          <a:p>
            <a:fld id="{D8BD08AE-7F46-46DA-B28C-3253B0E5A8B7}" type="datetimeFigureOut">
              <a:rPr lang="es-MX" smtClean="0"/>
              <a:t>01/06/2021</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1567395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8BD08AE-7F46-46DA-B28C-3253B0E5A8B7}" type="datetimeFigureOut">
              <a:rPr lang="es-MX" smtClean="0"/>
              <a:t>01/06/2021</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1999279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D8BD08AE-7F46-46DA-B28C-3253B0E5A8B7}" type="datetimeFigureOut">
              <a:rPr lang="es-MX" smtClean="0"/>
              <a:t>01/06/2021</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4157592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D8BD08AE-7F46-46DA-B28C-3253B0E5A8B7}" type="datetimeFigureOut">
              <a:rPr lang="es-MX" smtClean="0"/>
              <a:t>01/06/2021</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3842530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BD08AE-7F46-46DA-B28C-3253B0E5A8B7}" type="datetimeFigureOut">
              <a:rPr lang="es-MX" smtClean="0"/>
              <a:t>01/06/2021</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DE5645-D314-4D53-AADE-231C029FD050}" type="slidenum">
              <a:rPr lang="es-MX" smtClean="0"/>
              <a:t>‹Nº›</a:t>
            </a:fld>
            <a:endParaRPr lang="es-MX"/>
          </a:p>
        </p:txBody>
      </p:sp>
    </p:spTree>
    <p:extLst>
      <p:ext uri="{BB962C8B-B14F-4D97-AF65-F5344CB8AC3E}">
        <p14:creationId xmlns:p14="http://schemas.microsoft.com/office/powerpoint/2010/main" val="664499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3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10.png"/><Relationship Id="rId4" Type="http://schemas.openxmlformats.org/officeDocument/2006/relationships/image" Target="../media/image200.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29862" y="120427"/>
            <a:ext cx="7804552" cy="1090187"/>
          </a:xfrm>
        </p:spPr>
        <p:txBody>
          <a:bodyPr>
            <a:normAutofit/>
          </a:bodyPr>
          <a:lstStyle/>
          <a:p>
            <a:pPr algn="ctr"/>
            <a:r>
              <a:rPr lang="es-CR" sz="48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Fundamentos del muestreo</a:t>
            </a:r>
          </a:p>
        </p:txBody>
      </p:sp>
      <p:sp>
        <p:nvSpPr>
          <p:cNvPr id="3" name="2 Marcador de contenido"/>
          <p:cNvSpPr>
            <a:spLocks noGrp="1"/>
          </p:cNvSpPr>
          <p:nvPr>
            <p:ph idx="1"/>
          </p:nvPr>
        </p:nvSpPr>
        <p:spPr>
          <a:xfrm>
            <a:off x="7881871" y="6181858"/>
            <a:ext cx="4231784" cy="574653"/>
          </a:xfrm>
        </p:spPr>
        <p:txBody>
          <a:bodyPr/>
          <a:lstStyle/>
          <a:p>
            <a:pPr marL="0" indent="0" algn="r">
              <a:buNone/>
            </a:pPr>
            <a:r>
              <a:rPr lang="es-CR" dirty="0"/>
              <a:t>Oscar Centeno Mora</a:t>
            </a:r>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112" y="1557646"/>
            <a:ext cx="2760538" cy="18552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4414" y="785611"/>
            <a:ext cx="4057106" cy="26272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uestre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341" t="13520" r="11733" b="8170"/>
          <a:stretch/>
        </p:blipFill>
        <p:spPr bwMode="auto">
          <a:xfrm>
            <a:off x="955266" y="4484408"/>
            <a:ext cx="2936384" cy="20966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7084" y="4303776"/>
            <a:ext cx="2277330" cy="22773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9090" y="1508960"/>
            <a:ext cx="2333625"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76760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n para examples">
            <a:extLst>
              <a:ext uri="{FF2B5EF4-FFF2-40B4-BE49-F238E27FC236}">
                <a16:creationId xmlns:a16="http://schemas.microsoft.com/office/drawing/2014/main" id="{CE4F4E9F-3DEF-46C3-8A0A-45A13DAFB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2864" y="1688030"/>
            <a:ext cx="8734317" cy="4626527"/>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12EDDEC5-B2D7-4B2D-B562-99F118B14EA4}"/>
              </a:ext>
            </a:extLst>
          </p:cNvPr>
          <p:cNvSpPr>
            <a:spLocks noGrp="1"/>
          </p:cNvSpPr>
          <p:nvPr>
            <p:ph type="title"/>
          </p:nvPr>
        </p:nvSpPr>
        <p:spPr>
          <a:xfrm>
            <a:off x="58724" y="156120"/>
            <a:ext cx="12029812" cy="810532"/>
          </a:xfrm>
        </p:spPr>
        <p:txBody>
          <a:bodyPr>
            <a:normAutofit fontScale="90000"/>
          </a:bodyPr>
          <a:lstStyle/>
          <a:p>
            <a:pPr algn="ctr"/>
            <a:r>
              <a:rPr lang="es-CR" dirty="0"/>
              <a:t>Fundamento del diseño de la muestra: el Marco Muestral </a:t>
            </a:r>
            <a:endParaRPr lang="es-ES" dirty="0"/>
          </a:p>
        </p:txBody>
      </p:sp>
    </p:spTree>
    <p:extLst>
      <p:ext uri="{BB962C8B-B14F-4D97-AF65-F5344CB8AC3E}">
        <p14:creationId xmlns:p14="http://schemas.microsoft.com/office/powerpoint/2010/main" val="134968106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137634" y="1666686"/>
            <a:ext cx="8948475" cy="3970318"/>
          </a:xfrm>
          <a:prstGeom prst="rect">
            <a:avLst/>
          </a:prstGeom>
        </p:spPr>
        <p:txBody>
          <a:bodyPr wrap="square">
            <a:spAutoFit/>
          </a:bodyPr>
          <a:lstStyle/>
          <a:p>
            <a:pPr algn="just"/>
            <a:r>
              <a:rPr lang="es-MX" b="1" dirty="0">
                <a:solidFill>
                  <a:srgbClr val="C00000"/>
                </a:solidFill>
                <a:latin typeface="Century Gothic" panose="020B0502020202020204" pitchFamily="34" charset="0"/>
              </a:rPr>
              <a:t>Ejemplos </a:t>
            </a:r>
          </a:p>
          <a:p>
            <a:pPr algn="just"/>
            <a:endParaRPr lang="es-MX" b="1" dirty="0">
              <a:solidFill>
                <a:schemeClr val="tx1">
                  <a:lumMod val="65000"/>
                  <a:lumOff val="35000"/>
                </a:schemeClr>
              </a:solidFill>
              <a:latin typeface="Century Gothic" panose="020B0502020202020204" pitchFamily="34" charset="0"/>
            </a:endParaRPr>
          </a:p>
          <a:p>
            <a:pPr algn="just"/>
            <a:r>
              <a:rPr lang="es-MX" dirty="0">
                <a:solidFill>
                  <a:schemeClr val="tx1">
                    <a:lumMod val="65000"/>
                    <a:lumOff val="35000"/>
                  </a:schemeClr>
                </a:solidFill>
                <a:latin typeface="Century Gothic" panose="020B0502020202020204" pitchFamily="34" charset="0"/>
              </a:rPr>
              <a:t>•</a:t>
            </a:r>
            <a:r>
              <a:rPr lang="es-MX" b="1" dirty="0">
                <a:solidFill>
                  <a:schemeClr val="tx1">
                    <a:lumMod val="65000"/>
                    <a:lumOff val="35000"/>
                  </a:schemeClr>
                </a:solidFill>
                <a:latin typeface="Century Gothic" panose="020B0502020202020204" pitchFamily="34" charset="0"/>
              </a:rPr>
              <a:t>En el muestreo por áreas</a:t>
            </a:r>
            <a:r>
              <a:rPr lang="es-MX" dirty="0">
                <a:solidFill>
                  <a:schemeClr val="tx1">
                    <a:lumMod val="65000"/>
                    <a:lumOff val="35000"/>
                  </a:schemeClr>
                </a:solidFill>
                <a:latin typeface="Century Gothic" panose="020B0502020202020204" pitchFamily="34" charset="0"/>
              </a:rPr>
              <a:t>, el marco consiste de mapas, pero éste puede construirse sin poner en el mapa a la población completa. </a:t>
            </a:r>
          </a:p>
          <a:p>
            <a:pPr algn="just"/>
            <a:endParaRPr lang="es-MX" dirty="0">
              <a:solidFill>
                <a:schemeClr val="tx1">
                  <a:lumMod val="65000"/>
                  <a:lumOff val="35000"/>
                </a:schemeClr>
              </a:solidFill>
              <a:latin typeface="Century Gothic" panose="020B0502020202020204" pitchFamily="34" charset="0"/>
            </a:endParaRPr>
          </a:p>
          <a:p>
            <a:pPr algn="just"/>
            <a:r>
              <a:rPr lang="es-MX" dirty="0">
                <a:solidFill>
                  <a:schemeClr val="tx1">
                    <a:lumMod val="65000"/>
                    <a:lumOff val="35000"/>
                  </a:schemeClr>
                </a:solidFill>
                <a:latin typeface="Century Gothic" panose="020B0502020202020204" pitchFamily="34" charset="0"/>
              </a:rPr>
              <a:t>•Un marco de niños y niñas de escuela puede provenir de los distritos escolares que contienen escuelas, sus aulas y, por último, los niños y niñas. El diseño puede llevarse a cabo en varias etapas sin obtener una lista completa de todos los niños y niñas.</a:t>
            </a:r>
          </a:p>
          <a:p>
            <a:pPr algn="just"/>
            <a:endParaRPr lang="es-MX" dirty="0">
              <a:solidFill>
                <a:schemeClr val="tx1">
                  <a:lumMod val="65000"/>
                  <a:lumOff val="35000"/>
                </a:schemeClr>
              </a:solidFill>
              <a:latin typeface="Century Gothic" panose="020B0502020202020204" pitchFamily="34" charset="0"/>
            </a:endParaRPr>
          </a:p>
          <a:p>
            <a:pPr algn="just"/>
            <a:r>
              <a:rPr lang="es-MX" dirty="0">
                <a:solidFill>
                  <a:schemeClr val="tx1">
                    <a:lumMod val="65000"/>
                    <a:lumOff val="35000"/>
                  </a:schemeClr>
                </a:solidFill>
                <a:latin typeface="Century Gothic" panose="020B0502020202020204" pitchFamily="34" charset="0"/>
              </a:rPr>
              <a:t>•En la práctica se utiliza como marco una lista de personas o de direcciones, un mapa con viviendas, una fotografía aérea, un directorio telefónico o cualquier material o procedimiento que permita identificar o localizar a los elementos de la población y seleccionar la muestra.</a:t>
            </a:r>
          </a:p>
        </p:txBody>
      </p:sp>
      <p:sp>
        <p:nvSpPr>
          <p:cNvPr id="5" name="Título 1">
            <a:extLst>
              <a:ext uri="{FF2B5EF4-FFF2-40B4-BE49-F238E27FC236}">
                <a16:creationId xmlns:a16="http://schemas.microsoft.com/office/drawing/2014/main" id="{82C7DDF7-A8BB-4EE2-A375-0B2CD068E976}"/>
              </a:ext>
            </a:extLst>
          </p:cNvPr>
          <p:cNvSpPr>
            <a:spLocks noGrp="1"/>
          </p:cNvSpPr>
          <p:nvPr>
            <p:ph type="title"/>
          </p:nvPr>
        </p:nvSpPr>
        <p:spPr>
          <a:xfrm>
            <a:off x="58724" y="156120"/>
            <a:ext cx="12029812" cy="810532"/>
          </a:xfrm>
        </p:spPr>
        <p:txBody>
          <a:bodyPr>
            <a:normAutofit fontScale="90000"/>
          </a:bodyPr>
          <a:lstStyle/>
          <a:p>
            <a:pPr algn="ctr"/>
            <a:r>
              <a:rPr lang="es-CR" dirty="0"/>
              <a:t>Fundamento del diseño de la muestra: el Marco Muestral </a:t>
            </a:r>
            <a:endParaRPr lang="es-ES" dirty="0"/>
          </a:p>
        </p:txBody>
      </p:sp>
    </p:spTree>
    <p:extLst>
      <p:ext uri="{BB962C8B-B14F-4D97-AF65-F5344CB8AC3E}">
        <p14:creationId xmlns:p14="http://schemas.microsoft.com/office/powerpoint/2010/main" val="27197413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t="3972"/>
          <a:stretch/>
        </p:blipFill>
        <p:spPr>
          <a:xfrm>
            <a:off x="978392" y="1355779"/>
            <a:ext cx="9848850" cy="5286777"/>
          </a:xfrm>
          <a:prstGeom prst="rect">
            <a:avLst/>
          </a:prstGeom>
        </p:spPr>
      </p:pic>
      <p:sp>
        <p:nvSpPr>
          <p:cNvPr id="5" name="Título 1">
            <a:extLst>
              <a:ext uri="{FF2B5EF4-FFF2-40B4-BE49-F238E27FC236}">
                <a16:creationId xmlns:a16="http://schemas.microsoft.com/office/drawing/2014/main" id="{6CB9B9DD-CF99-48FC-9CDF-998EF584B103}"/>
              </a:ext>
            </a:extLst>
          </p:cNvPr>
          <p:cNvSpPr>
            <a:spLocks noGrp="1"/>
          </p:cNvSpPr>
          <p:nvPr>
            <p:ph type="title"/>
          </p:nvPr>
        </p:nvSpPr>
        <p:spPr>
          <a:xfrm>
            <a:off x="58724" y="156120"/>
            <a:ext cx="12029812" cy="810532"/>
          </a:xfrm>
        </p:spPr>
        <p:txBody>
          <a:bodyPr>
            <a:normAutofit fontScale="90000"/>
          </a:bodyPr>
          <a:lstStyle/>
          <a:p>
            <a:pPr algn="ctr"/>
            <a:r>
              <a:rPr lang="es-CR" dirty="0"/>
              <a:t>Fundamento del diseño de la muestra: el Marco Muestral </a:t>
            </a:r>
            <a:endParaRPr lang="es-ES" dirty="0"/>
          </a:p>
        </p:txBody>
      </p:sp>
    </p:spTree>
    <p:extLst>
      <p:ext uri="{BB962C8B-B14F-4D97-AF65-F5344CB8AC3E}">
        <p14:creationId xmlns:p14="http://schemas.microsoft.com/office/powerpoint/2010/main" val="97111673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b="26959"/>
          <a:stretch/>
        </p:blipFill>
        <p:spPr>
          <a:xfrm>
            <a:off x="1338799" y="1541457"/>
            <a:ext cx="9605866" cy="5168832"/>
          </a:xfrm>
          <a:prstGeom prst="rect">
            <a:avLst/>
          </a:prstGeom>
        </p:spPr>
      </p:pic>
      <p:sp>
        <p:nvSpPr>
          <p:cNvPr id="5" name="Título 1">
            <a:extLst>
              <a:ext uri="{FF2B5EF4-FFF2-40B4-BE49-F238E27FC236}">
                <a16:creationId xmlns:a16="http://schemas.microsoft.com/office/drawing/2014/main" id="{D967C038-6F3B-434D-8662-700884E7265B}"/>
              </a:ext>
            </a:extLst>
          </p:cNvPr>
          <p:cNvSpPr>
            <a:spLocks noGrp="1"/>
          </p:cNvSpPr>
          <p:nvPr>
            <p:ph type="title"/>
          </p:nvPr>
        </p:nvSpPr>
        <p:spPr>
          <a:xfrm>
            <a:off x="58724" y="156120"/>
            <a:ext cx="12029812" cy="810532"/>
          </a:xfrm>
        </p:spPr>
        <p:txBody>
          <a:bodyPr>
            <a:normAutofit fontScale="90000"/>
          </a:bodyPr>
          <a:lstStyle/>
          <a:p>
            <a:pPr algn="ctr"/>
            <a:r>
              <a:rPr lang="es-CR" dirty="0"/>
              <a:t>Fundamento del diseño de la muestra: el Marco Muestral </a:t>
            </a:r>
            <a:endParaRPr lang="es-ES" dirty="0"/>
          </a:p>
        </p:txBody>
      </p:sp>
    </p:spTree>
    <p:extLst>
      <p:ext uri="{BB962C8B-B14F-4D97-AF65-F5344CB8AC3E}">
        <p14:creationId xmlns:p14="http://schemas.microsoft.com/office/powerpoint/2010/main" val="318332114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313072" y="1323975"/>
            <a:ext cx="9029700" cy="5534025"/>
          </a:xfrm>
          <a:prstGeom prst="rect">
            <a:avLst/>
          </a:prstGeom>
        </p:spPr>
      </p:pic>
      <p:sp>
        <p:nvSpPr>
          <p:cNvPr id="5" name="Título 1">
            <a:extLst>
              <a:ext uri="{FF2B5EF4-FFF2-40B4-BE49-F238E27FC236}">
                <a16:creationId xmlns:a16="http://schemas.microsoft.com/office/drawing/2014/main" id="{C71F7FB5-7013-41DB-8959-56F6E8AAFC49}"/>
              </a:ext>
            </a:extLst>
          </p:cNvPr>
          <p:cNvSpPr>
            <a:spLocks noGrp="1"/>
          </p:cNvSpPr>
          <p:nvPr>
            <p:ph type="title"/>
          </p:nvPr>
        </p:nvSpPr>
        <p:spPr>
          <a:xfrm>
            <a:off x="58724" y="156120"/>
            <a:ext cx="12029812" cy="810532"/>
          </a:xfrm>
        </p:spPr>
        <p:txBody>
          <a:bodyPr>
            <a:normAutofit fontScale="90000"/>
          </a:bodyPr>
          <a:lstStyle/>
          <a:p>
            <a:pPr algn="ctr"/>
            <a:r>
              <a:rPr lang="es-CR" dirty="0"/>
              <a:t>Fundamento del diseño de la muestra: el Marco Muestral </a:t>
            </a:r>
            <a:endParaRPr lang="es-ES" dirty="0"/>
          </a:p>
        </p:txBody>
      </p:sp>
    </p:spTree>
    <p:extLst>
      <p:ext uri="{BB962C8B-B14F-4D97-AF65-F5344CB8AC3E}">
        <p14:creationId xmlns:p14="http://schemas.microsoft.com/office/powerpoint/2010/main" val="367590632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903923" y="1428955"/>
            <a:ext cx="5838825" cy="4924425"/>
          </a:xfrm>
          <a:prstGeom prst="rect">
            <a:avLst/>
          </a:prstGeom>
        </p:spPr>
      </p:pic>
      <p:sp>
        <p:nvSpPr>
          <p:cNvPr id="5" name="Título 1">
            <a:extLst>
              <a:ext uri="{FF2B5EF4-FFF2-40B4-BE49-F238E27FC236}">
                <a16:creationId xmlns:a16="http://schemas.microsoft.com/office/drawing/2014/main" id="{9CA94CBF-1B82-4E25-B369-AA8B42997731}"/>
              </a:ext>
            </a:extLst>
          </p:cNvPr>
          <p:cNvSpPr>
            <a:spLocks noGrp="1"/>
          </p:cNvSpPr>
          <p:nvPr>
            <p:ph type="title"/>
          </p:nvPr>
        </p:nvSpPr>
        <p:spPr>
          <a:xfrm>
            <a:off x="58724" y="156120"/>
            <a:ext cx="12029812" cy="810532"/>
          </a:xfrm>
        </p:spPr>
        <p:txBody>
          <a:bodyPr>
            <a:normAutofit fontScale="90000"/>
          </a:bodyPr>
          <a:lstStyle/>
          <a:p>
            <a:pPr algn="ctr"/>
            <a:r>
              <a:rPr lang="es-CR" dirty="0"/>
              <a:t>Fundamento del diseño de la muestra: el Marco Muestral </a:t>
            </a:r>
            <a:endParaRPr lang="es-ES" dirty="0"/>
          </a:p>
        </p:txBody>
      </p:sp>
    </p:spTree>
    <p:extLst>
      <p:ext uri="{BB962C8B-B14F-4D97-AF65-F5344CB8AC3E}">
        <p14:creationId xmlns:p14="http://schemas.microsoft.com/office/powerpoint/2010/main" val="361582551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156120"/>
            <a:ext cx="10515600" cy="810532"/>
          </a:xfrm>
        </p:spPr>
        <p:txBody>
          <a:bodyPr/>
          <a:lstStyle/>
          <a:p>
            <a:pPr algn="ctr"/>
            <a:r>
              <a:rPr lang="es-CR" dirty="0"/>
              <a:t>Índice</a:t>
            </a:r>
            <a:endParaRPr lang="es-ES" dirty="0"/>
          </a:p>
        </p:txBody>
      </p:sp>
      <p:sp>
        <p:nvSpPr>
          <p:cNvPr id="4" name="Elipse 3"/>
          <p:cNvSpPr/>
          <p:nvPr/>
        </p:nvSpPr>
        <p:spPr>
          <a:xfrm>
            <a:off x="838200"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838199" y="3383281"/>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7" name="Rectángulo redondeado 6"/>
          <p:cNvSpPr/>
          <p:nvPr/>
        </p:nvSpPr>
        <p:spPr>
          <a:xfrm>
            <a:off x="3021874"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diseño de la muestra</a:t>
            </a:r>
            <a:endParaRPr lang="es-ES" dirty="0"/>
          </a:p>
        </p:txBody>
      </p:sp>
      <p:sp>
        <p:nvSpPr>
          <p:cNvPr id="8" name="Rectángulo redondeado 7"/>
          <p:cNvSpPr/>
          <p:nvPr/>
        </p:nvSpPr>
        <p:spPr>
          <a:xfrm>
            <a:off x="3021874" y="3419203"/>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inferencia estadística</a:t>
            </a:r>
            <a:endParaRPr lang="es-ES" dirty="0"/>
          </a:p>
        </p:txBody>
      </p:sp>
    </p:spTree>
    <p:extLst>
      <p:ext uri="{BB962C8B-B14F-4D97-AF65-F5344CB8AC3E}">
        <p14:creationId xmlns:p14="http://schemas.microsoft.com/office/powerpoint/2010/main" val="2648753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5FDDE85-F6BC-4745-A033-8178DA77B8F3}"/>
              </a:ext>
            </a:extLst>
          </p:cNvPr>
          <p:cNvSpPr>
            <a:spLocks noGrp="1"/>
          </p:cNvSpPr>
          <p:nvPr>
            <p:ph idx="1"/>
          </p:nvPr>
        </p:nvSpPr>
        <p:spPr/>
        <p:txBody>
          <a:bodyPr/>
          <a:lstStyle/>
          <a:p>
            <a:endParaRPr lang="en-US" dirty="0"/>
          </a:p>
        </p:txBody>
      </p:sp>
      <p:pic>
        <p:nvPicPr>
          <p:cNvPr id="4098" name="Picture 2" descr="Resultado de imagen para sampling error standard error">
            <a:extLst>
              <a:ext uri="{FF2B5EF4-FFF2-40B4-BE49-F238E27FC236}">
                <a16:creationId xmlns:a16="http://schemas.microsoft.com/office/drawing/2014/main" id="{7CCBCE57-6D70-4F92-B6C7-B86476CFE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160" y="1580913"/>
            <a:ext cx="4384640" cy="52141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n para sample = population">
            <a:extLst>
              <a:ext uri="{FF2B5EF4-FFF2-40B4-BE49-F238E27FC236}">
                <a16:creationId xmlns:a16="http://schemas.microsoft.com/office/drawing/2014/main" id="{2EDE5574-92DE-4E3D-8A9B-CA3B8E5C6E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12" y="1954125"/>
            <a:ext cx="6053044" cy="386354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B750C1B3-FA78-46BC-A321-6CFFC788AC08}"/>
              </a:ext>
            </a:extLst>
          </p:cNvPr>
          <p:cNvSpPr>
            <a:spLocks noGrp="1"/>
          </p:cNvSpPr>
          <p:nvPr>
            <p:ph type="title"/>
          </p:nvPr>
        </p:nvSpPr>
        <p:spPr>
          <a:xfrm>
            <a:off x="58724" y="156120"/>
            <a:ext cx="12029812" cy="810532"/>
          </a:xfrm>
        </p:spPr>
        <p:txBody>
          <a:bodyPr>
            <a:normAutofit/>
          </a:bodyPr>
          <a:lstStyle/>
          <a:p>
            <a:pPr algn="ctr"/>
            <a:r>
              <a:rPr lang="es-CR" dirty="0"/>
              <a:t>Objetivo de la muestra: aplicar Inferencia Estadística</a:t>
            </a:r>
            <a:endParaRPr lang="es-ES" dirty="0"/>
          </a:p>
        </p:txBody>
      </p:sp>
    </p:spTree>
    <p:extLst>
      <p:ext uri="{BB962C8B-B14F-4D97-AF65-F5344CB8AC3E}">
        <p14:creationId xmlns:p14="http://schemas.microsoft.com/office/powerpoint/2010/main" val="989358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156120"/>
            <a:ext cx="10515600" cy="810532"/>
          </a:xfrm>
        </p:spPr>
        <p:txBody>
          <a:bodyPr/>
          <a:lstStyle/>
          <a:p>
            <a:pPr algn="ctr"/>
            <a:r>
              <a:rPr lang="es-CR" dirty="0"/>
              <a:t>Índice</a:t>
            </a:r>
            <a:endParaRPr lang="es-ES" dirty="0"/>
          </a:p>
        </p:txBody>
      </p:sp>
      <p:sp>
        <p:nvSpPr>
          <p:cNvPr id="4" name="Elipse 3"/>
          <p:cNvSpPr/>
          <p:nvPr/>
        </p:nvSpPr>
        <p:spPr>
          <a:xfrm>
            <a:off x="838200"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838199" y="3383281"/>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838199" y="5225144"/>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7" name="Rectángulo redondeado 6"/>
          <p:cNvSpPr/>
          <p:nvPr/>
        </p:nvSpPr>
        <p:spPr>
          <a:xfrm>
            <a:off x="3021874"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diseño de la muestra</a:t>
            </a:r>
            <a:endParaRPr lang="es-ES" dirty="0"/>
          </a:p>
        </p:txBody>
      </p:sp>
      <p:sp>
        <p:nvSpPr>
          <p:cNvPr id="8" name="Rectángulo redondeado 7"/>
          <p:cNvSpPr/>
          <p:nvPr/>
        </p:nvSpPr>
        <p:spPr>
          <a:xfrm>
            <a:off x="3021874" y="3419203"/>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inferencia estadística</a:t>
            </a:r>
            <a:endParaRPr lang="es-ES" dirty="0"/>
          </a:p>
        </p:txBody>
      </p:sp>
      <p:sp>
        <p:nvSpPr>
          <p:cNvPr id="9" name="Rectángulo redondeado 8"/>
          <p:cNvSpPr/>
          <p:nvPr/>
        </p:nvSpPr>
        <p:spPr>
          <a:xfrm>
            <a:off x="3021874" y="5261066"/>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Tipos de muestreo: probabilístico y no probabilístico</a:t>
            </a:r>
            <a:endParaRPr lang="es-ES" dirty="0"/>
          </a:p>
        </p:txBody>
      </p:sp>
    </p:spTree>
    <p:extLst>
      <p:ext uri="{BB962C8B-B14F-4D97-AF65-F5344CB8AC3E}">
        <p14:creationId xmlns:p14="http://schemas.microsoft.com/office/powerpoint/2010/main" val="38868662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9257" y="1242719"/>
            <a:ext cx="11092717" cy="1732571"/>
          </a:xfrm>
        </p:spPr>
        <p:txBody>
          <a:bodyPr>
            <a:normAutofit/>
          </a:bodyPr>
          <a:lstStyle/>
          <a:p>
            <a:r>
              <a:rPr lang="es-ES" sz="2400" b="1" dirty="0">
                <a:solidFill>
                  <a:srgbClr val="C00000"/>
                </a:solidFill>
                <a:latin typeface="Century Gothic" panose="020B0502020202020204" pitchFamily="34" charset="0"/>
                <a:ea typeface="+mn-ea"/>
                <a:cs typeface="+mn-cs"/>
              </a:rPr>
              <a:t>Tipos de muestreo</a:t>
            </a:r>
            <a:br>
              <a:rPr lang="es-ES" sz="2400" b="1" dirty="0">
                <a:solidFill>
                  <a:srgbClr val="C00000"/>
                </a:solidFill>
                <a:latin typeface="Century Gothic" panose="020B0502020202020204" pitchFamily="34" charset="0"/>
                <a:ea typeface="+mn-ea"/>
                <a:cs typeface="+mn-cs"/>
              </a:rPr>
            </a:br>
            <a:br>
              <a:rPr lang="es-ES" sz="2000" b="1" dirty="0">
                <a:solidFill>
                  <a:srgbClr val="C00000"/>
                </a:solidFill>
                <a:latin typeface="Century Gothic" panose="020B0502020202020204" pitchFamily="34" charset="0"/>
                <a:ea typeface="+mn-ea"/>
                <a:cs typeface="+mn-cs"/>
              </a:rPr>
            </a:br>
            <a:br>
              <a:rPr lang="es-ES" sz="2800" b="1" dirty="0">
                <a:solidFill>
                  <a:schemeClr val="accent2">
                    <a:lumMod val="60000"/>
                    <a:lumOff val="40000"/>
                  </a:schemeClr>
                </a:solidFill>
                <a:latin typeface="Century Gothic" panose="020B0502020202020204" pitchFamily="34" charset="0"/>
                <a:ea typeface="+mn-ea"/>
                <a:cs typeface="+mn-cs"/>
              </a:rPr>
            </a:br>
            <a:r>
              <a:rPr lang="es-ES" sz="2800" dirty="0">
                <a:solidFill>
                  <a:schemeClr val="accent2">
                    <a:lumMod val="60000"/>
                    <a:lumOff val="40000"/>
                  </a:schemeClr>
                </a:solidFill>
                <a:latin typeface="Century Gothic" panose="020B0502020202020204" pitchFamily="34" charset="0"/>
                <a:ea typeface="+mn-ea"/>
                <a:cs typeface="+mn-cs"/>
              </a:rPr>
              <a:t> Probabilístico                                                     No probabilístico</a:t>
            </a:r>
            <a:endParaRPr lang="es-CR" sz="2800" dirty="0">
              <a:solidFill>
                <a:schemeClr val="accent2">
                  <a:lumMod val="60000"/>
                  <a:lumOff val="40000"/>
                </a:schemeClr>
              </a:solidFill>
              <a:latin typeface="Century Gothic" panose="020B0502020202020204" pitchFamily="34" charset="0"/>
              <a:ea typeface="+mn-ea"/>
              <a:cs typeface="+mn-cs"/>
            </a:endParaRPr>
          </a:p>
        </p:txBody>
      </p:sp>
      <p:sp>
        <p:nvSpPr>
          <p:cNvPr id="9" name="Título 1">
            <a:extLst>
              <a:ext uri="{FF2B5EF4-FFF2-40B4-BE49-F238E27FC236}">
                <a16:creationId xmlns:a16="http://schemas.microsoft.com/office/drawing/2014/main" id="{B4C6D7E5-BD42-4235-BF6F-DF905761FCB4}"/>
              </a:ext>
            </a:extLst>
          </p:cNvPr>
          <p:cNvSpPr txBox="1">
            <a:spLocks/>
          </p:cNvSpPr>
          <p:nvPr/>
        </p:nvSpPr>
        <p:spPr>
          <a:xfrm>
            <a:off x="58724" y="156120"/>
            <a:ext cx="12029812" cy="8105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Tipos de muestreo: probabilístico y no probabilístico</a:t>
            </a:r>
            <a:endParaRPr lang="es-ES" dirty="0"/>
          </a:p>
        </p:txBody>
      </p:sp>
      <p:pic>
        <p:nvPicPr>
          <p:cNvPr id="1026" name="Picture 2" descr="How to Make Consumer Research Work For You | Market Research Blog">
            <a:extLst>
              <a:ext uri="{FF2B5EF4-FFF2-40B4-BE49-F238E27FC236}">
                <a16:creationId xmlns:a16="http://schemas.microsoft.com/office/drawing/2014/main" id="{1A8B659C-FF18-4ECC-A4D2-6BC54FB17F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938"/>
          <a:stretch/>
        </p:blipFill>
        <p:spPr bwMode="auto">
          <a:xfrm>
            <a:off x="6096001" y="2975290"/>
            <a:ext cx="5992536" cy="37265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bability sampling in research | Types | Examples | Concepts Hacked">
            <a:extLst>
              <a:ext uri="{FF2B5EF4-FFF2-40B4-BE49-F238E27FC236}">
                <a16:creationId xmlns:a16="http://schemas.microsoft.com/office/drawing/2014/main" id="{6206B0B5-A92B-4F43-A14F-F3D1279CE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76" y="3251357"/>
            <a:ext cx="5206767" cy="3472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06289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BB53D3-A3E2-43D0-88FB-94BC2EC99F1A}"/>
              </a:ext>
            </a:extLst>
          </p:cNvPr>
          <p:cNvSpPr>
            <a:spLocks noGrp="1"/>
          </p:cNvSpPr>
          <p:nvPr>
            <p:ph type="title"/>
          </p:nvPr>
        </p:nvSpPr>
        <p:spPr>
          <a:xfrm>
            <a:off x="318083" y="105067"/>
            <a:ext cx="11543950" cy="884834"/>
          </a:xfrm>
        </p:spPr>
        <p:txBody>
          <a:bodyPr/>
          <a:lstStyle/>
          <a:p>
            <a:pPr algn="ctr"/>
            <a:r>
              <a:rPr lang="es-CR" dirty="0"/>
              <a:t>Preámbulo…</a:t>
            </a:r>
            <a:endParaRPr lang="en-US"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1CA29D5C-73B1-4412-BD5B-4491F643E42A}"/>
                  </a:ext>
                </a:extLst>
              </p:cNvPr>
              <p:cNvSpPr>
                <a:spLocks noGrp="1"/>
              </p:cNvSpPr>
              <p:nvPr>
                <p:ph idx="1"/>
              </p:nvPr>
            </p:nvSpPr>
            <p:spPr>
              <a:xfrm>
                <a:off x="134224" y="1090569"/>
                <a:ext cx="9311779" cy="5628808"/>
              </a:xfrm>
            </p:spPr>
            <p:txBody>
              <a:bodyPr>
                <a:normAutofit fontScale="92500"/>
              </a:bodyPr>
              <a:lstStyle/>
              <a:p>
                <a:pPr algn="just"/>
                <a:r>
                  <a:rPr lang="es-CR" sz="2400" dirty="0"/>
                  <a:t>Hasta el momento hemos visto diversas técnicas y métodos de análisis procedente de la inferencia estadística. </a:t>
                </a:r>
              </a:p>
              <a:p>
                <a:pPr algn="just"/>
                <a:endParaRPr lang="es-CR" sz="2400" dirty="0"/>
              </a:p>
              <a:p>
                <a:pPr algn="just"/>
                <a:r>
                  <a:rPr lang="es-CR" sz="2400" dirty="0"/>
                  <a:t>Si bien en cierto que en el tema de estimación se había explicado que las unidades de estudios debían proceder de una muestra (ojalá probabilística), lo cierto es que se podrían estar preguntando: ¿cómo se obtiene una muestra probabilística? </a:t>
                </a:r>
                <a:r>
                  <a:rPr lang="es-CR" sz="2400" dirty="0">
                    <a:sym typeface="Wingdings" panose="05000000000000000000" pitchFamily="2" charset="2"/>
                  </a:rPr>
                  <a:t> Hoy lo explicaremos. </a:t>
                </a:r>
                <a:endParaRPr lang="es-CR" sz="2400" dirty="0"/>
              </a:p>
              <a:p>
                <a:pPr algn="just"/>
                <a:endParaRPr lang="es-CR" sz="2400" dirty="0"/>
              </a:p>
              <a:p>
                <a:pPr algn="just"/>
                <a:r>
                  <a:rPr lang="es-CR" sz="2400" dirty="0"/>
                  <a:t>Una muestra probabilística se constituye de dos componentes:</a:t>
                </a:r>
              </a:p>
              <a:p>
                <a:pPr marL="914400" lvl="1" indent="-457200" algn="just">
                  <a:buFont typeface="+mj-lt"/>
                  <a:buAutoNum type="arabicPeriod"/>
                </a:pPr>
                <a:r>
                  <a:rPr lang="es-CR" sz="2000" dirty="0"/>
                  <a:t>El cálculo del tamaño de la muestra (</a:t>
                </a:r>
                <a14:m>
                  <m:oMath xmlns:m="http://schemas.openxmlformats.org/officeDocument/2006/math">
                    <m:r>
                      <a:rPr lang="es-CR" sz="2000" i="1" dirty="0" smtClean="0">
                        <a:latin typeface="Cambria Math" panose="02040503050406030204" pitchFamily="18" charset="0"/>
                      </a:rPr>
                      <m:t>𝑛</m:t>
                    </m:r>
                  </m:oMath>
                </a14:m>
                <a:r>
                  <a:rPr lang="es-CR" sz="2000" dirty="0"/>
                  <a:t>)</a:t>
                </a:r>
              </a:p>
              <a:p>
                <a:pPr marL="914400" lvl="1" indent="-457200" algn="just">
                  <a:buFont typeface="+mj-lt"/>
                  <a:buAutoNum type="arabicPeriod"/>
                </a:pPr>
                <a:r>
                  <a:rPr lang="es-CR" sz="2000" dirty="0"/>
                  <a:t>La selección de las </a:t>
                </a:r>
                <a14:m>
                  <m:oMath xmlns:m="http://schemas.openxmlformats.org/officeDocument/2006/math">
                    <m:r>
                      <a:rPr lang="es-CR" sz="2000" i="1" dirty="0">
                        <a:latin typeface="Cambria Math" panose="02040503050406030204" pitchFamily="18" charset="0"/>
                      </a:rPr>
                      <m:t>𝑛</m:t>
                    </m:r>
                  </m:oMath>
                </a14:m>
                <a:r>
                  <a:rPr lang="es-CR" sz="2000" dirty="0"/>
                  <a:t> unidades de estudio.</a:t>
                </a:r>
              </a:p>
              <a:p>
                <a:pPr marL="914400" lvl="1" indent="-457200" algn="just">
                  <a:buFont typeface="+mj-lt"/>
                  <a:buAutoNum type="arabicPeriod"/>
                </a:pPr>
                <a:endParaRPr lang="es-CR" sz="2000" dirty="0"/>
              </a:p>
              <a:p>
                <a:pPr algn="just"/>
                <a:r>
                  <a:rPr lang="es-CR" sz="2400" dirty="0"/>
                  <a:t>En el presente capítulos explica los fundamentos del muestreo, los dos tipos de muestreo (probabilístico y no probabilístico), además de la aplicación de las principales técnicas del muestreo probabilístico, enfatizando en el proceso de cálculo de la muestra y la selección de las unidades.</a:t>
                </a:r>
              </a:p>
            </p:txBody>
          </p:sp>
        </mc:Choice>
        <mc:Fallback xmlns="">
          <p:sp>
            <p:nvSpPr>
              <p:cNvPr id="3" name="Marcador de contenido 2">
                <a:extLst>
                  <a:ext uri="{FF2B5EF4-FFF2-40B4-BE49-F238E27FC236}">
                    <a16:creationId xmlns:a16="http://schemas.microsoft.com/office/drawing/2014/main" id="{1CA29D5C-73B1-4412-BD5B-4491F643E42A}"/>
                  </a:ext>
                </a:extLst>
              </p:cNvPr>
              <p:cNvSpPr>
                <a:spLocks noGrp="1" noRot="1" noChangeAspect="1" noMove="1" noResize="1" noEditPoints="1" noAdjustHandles="1" noChangeArrowheads="1" noChangeShapeType="1" noTextEdit="1"/>
              </p:cNvSpPr>
              <p:nvPr>
                <p:ph idx="1"/>
              </p:nvPr>
            </p:nvSpPr>
            <p:spPr>
              <a:xfrm>
                <a:off x="134224" y="1090569"/>
                <a:ext cx="9311779" cy="5628808"/>
              </a:xfrm>
              <a:blipFill>
                <a:blip r:embed="rId2"/>
                <a:stretch>
                  <a:fillRect l="-720" t="-1408" r="-785" b="-2059"/>
                </a:stretch>
              </a:blipFill>
            </p:spPr>
            <p:txBody>
              <a:bodyPr/>
              <a:lstStyle/>
              <a:p>
                <a:r>
                  <a:rPr lang="en-US">
                    <a:noFill/>
                  </a:rPr>
                  <a:t> </a:t>
                </a:r>
              </a:p>
            </p:txBody>
          </p:sp>
        </mc:Fallback>
      </mc:AlternateContent>
      <p:pic>
        <p:nvPicPr>
          <p:cNvPr id="7170" name="Picture 2" descr="Resultado de imagen para analytucs icon">
            <a:extLst>
              <a:ext uri="{FF2B5EF4-FFF2-40B4-BE49-F238E27FC236}">
                <a16:creationId xmlns:a16="http://schemas.microsoft.com/office/drawing/2014/main" id="{5B80C166-D22F-41F3-95F3-1978427B65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60528" y="1485665"/>
            <a:ext cx="1518281" cy="158889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sultado de imagen para analytucs icon">
            <a:extLst>
              <a:ext uri="{FF2B5EF4-FFF2-40B4-BE49-F238E27FC236}">
                <a16:creationId xmlns:a16="http://schemas.microsoft.com/office/drawing/2014/main" id="{1506C5E2-89DB-4B7C-8A2C-2DBB65093D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56" r="8809"/>
          <a:stretch/>
        </p:blipFill>
        <p:spPr bwMode="auto">
          <a:xfrm>
            <a:off x="9722840" y="3570328"/>
            <a:ext cx="2393659" cy="2964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92009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873548" y="2642422"/>
            <a:ext cx="4760335" cy="1938992"/>
          </a:xfrm>
          <a:prstGeom prst="rect">
            <a:avLst/>
          </a:prstGeom>
        </p:spPr>
        <p:txBody>
          <a:bodyPr wrap="square">
            <a:spAutoFit/>
          </a:bodyPr>
          <a:lstStyle/>
          <a:p>
            <a:pPr algn="just"/>
            <a:r>
              <a:rPr lang="es-CR" sz="2000" dirty="0">
                <a:solidFill>
                  <a:schemeClr val="tx1">
                    <a:lumMod val="75000"/>
                    <a:lumOff val="25000"/>
                  </a:schemeClr>
                </a:solidFill>
                <a:latin typeface="Century Gothic" panose="020B0502020202020204" pitchFamily="34" charset="0"/>
              </a:rPr>
              <a:t>No se efectúa bajo normas probabilísticas de selección, durante sus procesos intervienen opiniones y criterios personales del investigador o no existe norma bien definida o validada. </a:t>
            </a:r>
          </a:p>
        </p:txBody>
      </p:sp>
      <p:sp>
        <p:nvSpPr>
          <p:cNvPr id="8" name="CuadroTexto 7"/>
          <p:cNvSpPr txBox="1"/>
          <p:nvPr/>
        </p:nvSpPr>
        <p:spPr>
          <a:xfrm>
            <a:off x="6145527" y="2100916"/>
            <a:ext cx="796052" cy="369332"/>
          </a:xfrm>
          <a:prstGeom prst="rect">
            <a:avLst/>
          </a:prstGeom>
          <a:noFill/>
        </p:spPr>
        <p:txBody>
          <a:bodyPr wrap="none" rtlCol="0">
            <a:spAutoFit/>
          </a:bodyPr>
          <a:lstStyle/>
          <a:p>
            <a:r>
              <a:rPr lang="es-ES" b="1" dirty="0">
                <a:solidFill>
                  <a:srgbClr val="C00000"/>
                </a:solidFill>
                <a:latin typeface="Century Gothic "/>
              </a:rPr>
              <a:t>Tipos</a:t>
            </a:r>
            <a:endParaRPr lang="es-CR" b="1" dirty="0">
              <a:solidFill>
                <a:srgbClr val="C00000"/>
              </a:solidFill>
              <a:latin typeface="Century Gothic "/>
            </a:endParaRPr>
          </a:p>
        </p:txBody>
      </p:sp>
      <p:sp>
        <p:nvSpPr>
          <p:cNvPr id="9" name="Rectángulo 8"/>
          <p:cNvSpPr/>
          <p:nvPr/>
        </p:nvSpPr>
        <p:spPr>
          <a:xfrm>
            <a:off x="6941581" y="2642422"/>
            <a:ext cx="4753889" cy="461665"/>
          </a:xfrm>
          <a:prstGeom prst="rect">
            <a:avLst/>
          </a:prstGeom>
          <a:solidFill>
            <a:srgbClr val="C00000"/>
          </a:solidFill>
        </p:spPr>
        <p:txBody>
          <a:bodyPr wrap="square">
            <a:spAutoFit/>
          </a:bodyPr>
          <a:lstStyle/>
          <a:p>
            <a:r>
              <a:rPr lang="es-MX" sz="2400" dirty="0">
                <a:solidFill>
                  <a:schemeClr val="bg1"/>
                </a:solidFill>
              </a:rPr>
              <a:t>Muestreo por cuotas</a:t>
            </a:r>
          </a:p>
        </p:txBody>
      </p:sp>
      <p:sp>
        <p:nvSpPr>
          <p:cNvPr id="10" name="Rectángulo 9"/>
          <p:cNvSpPr/>
          <p:nvPr/>
        </p:nvSpPr>
        <p:spPr>
          <a:xfrm>
            <a:off x="6941582" y="3169750"/>
            <a:ext cx="4753889" cy="461665"/>
          </a:xfrm>
          <a:prstGeom prst="rect">
            <a:avLst/>
          </a:prstGeom>
          <a:solidFill>
            <a:srgbClr val="C00000">
              <a:alpha val="67000"/>
            </a:srgbClr>
          </a:solidFill>
        </p:spPr>
        <p:txBody>
          <a:bodyPr wrap="square">
            <a:spAutoFit/>
          </a:bodyPr>
          <a:lstStyle/>
          <a:p>
            <a:r>
              <a:rPr lang="es-MX" sz="2400" dirty="0">
                <a:solidFill>
                  <a:schemeClr val="bg1"/>
                </a:solidFill>
              </a:rPr>
              <a:t>Muestreo intencional o conveniencia</a:t>
            </a:r>
          </a:p>
        </p:txBody>
      </p:sp>
      <p:sp>
        <p:nvSpPr>
          <p:cNvPr id="11" name="Rectángulo 10"/>
          <p:cNvSpPr/>
          <p:nvPr/>
        </p:nvSpPr>
        <p:spPr>
          <a:xfrm>
            <a:off x="6941580" y="3699747"/>
            <a:ext cx="4753890" cy="461665"/>
          </a:xfrm>
          <a:prstGeom prst="rect">
            <a:avLst/>
          </a:prstGeom>
          <a:solidFill>
            <a:srgbClr val="C00000">
              <a:alpha val="46000"/>
            </a:srgbClr>
          </a:solidFill>
        </p:spPr>
        <p:txBody>
          <a:bodyPr wrap="square">
            <a:spAutoFit/>
          </a:bodyPr>
          <a:lstStyle/>
          <a:p>
            <a:r>
              <a:rPr lang="es-MX" sz="2400" dirty="0">
                <a:solidFill>
                  <a:schemeClr val="bg1"/>
                </a:solidFill>
              </a:rPr>
              <a:t>Bola de Nieve</a:t>
            </a:r>
          </a:p>
        </p:txBody>
      </p:sp>
      <p:sp>
        <p:nvSpPr>
          <p:cNvPr id="12" name="Rectángulo 11"/>
          <p:cNvSpPr/>
          <p:nvPr/>
        </p:nvSpPr>
        <p:spPr>
          <a:xfrm>
            <a:off x="6941579" y="4227075"/>
            <a:ext cx="4753891" cy="461665"/>
          </a:xfrm>
          <a:prstGeom prst="rect">
            <a:avLst/>
          </a:prstGeom>
          <a:solidFill>
            <a:srgbClr val="C00000">
              <a:alpha val="34000"/>
            </a:srgbClr>
          </a:solidFill>
        </p:spPr>
        <p:txBody>
          <a:bodyPr wrap="square">
            <a:spAutoFit/>
          </a:bodyPr>
          <a:lstStyle/>
          <a:p>
            <a:r>
              <a:rPr lang="es-MX" sz="2400" dirty="0">
                <a:solidFill>
                  <a:schemeClr val="bg1"/>
                </a:solidFill>
              </a:rPr>
              <a:t>Muestreo Discrecional</a:t>
            </a:r>
          </a:p>
        </p:txBody>
      </p:sp>
      <p:cxnSp>
        <p:nvCxnSpPr>
          <p:cNvPr id="13" name="Conector recto 12"/>
          <p:cNvCxnSpPr/>
          <p:nvPr/>
        </p:nvCxnSpPr>
        <p:spPr>
          <a:xfrm>
            <a:off x="6508955" y="2642422"/>
            <a:ext cx="0" cy="2046318"/>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9" name="CuadroTexto 18"/>
          <p:cNvSpPr txBox="1"/>
          <p:nvPr/>
        </p:nvSpPr>
        <p:spPr>
          <a:xfrm>
            <a:off x="873549" y="1904562"/>
            <a:ext cx="2680542" cy="523220"/>
          </a:xfrm>
          <a:prstGeom prst="rect">
            <a:avLst/>
          </a:prstGeom>
          <a:noFill/>
        </p:spPr>
        <p:txBody>
          <a:bodyPr wrap="none" rtlCol="0">
            <a:spAutoFit/>
          </a:bodyPr>
          <a:lstStyle/>
          <a:p>
            <a:r>
              <a:rPr lang="es-ES" sz="2800" b="1" dirty="0">
                <a:solidFill>
                  <a:srgbClr val="559374"/>
                </a:solidFill>
                <a:latin typeface="Century Gothic "/>
              </a:rPr>
              <a:t>Procedimiento</a:t>
            </a:r>
            <a:endParaRPr lang="es-CR" sz="2800" b="1" dirty="0">
              <a:solidFill>
                <a:srgbClr val="559374"/>
              </a:solidFill>
              <a:latin typeface="Century Gothic "/>
            </a:endParaRPr>
          </a:p>
        </p:txBody>
      </p:sp>
      <p:sp>
        <p:nvSpPr>
          <p:cNvPr id="14" name="Título 1">
            <a:extLst>
              <a:ext uri="{FF2B5EF4-FFF2-40B4-BE49-F238E27FC236}">
                <a16:creationId xmlns:a16="http://schemas.microsoft.com/office/drawing/2014/main" id="{7196BE07-1686-43E5-AA6F-24CD3EC7C541}"/>
              </a:ext>
            </a:extLst>
          </p:cNvPr>
          <p:cNvSpPr txBox="1">
            <a:spLocks/>
          </p:cNvSpPr>
          <p:nvPr/>
        </p:nvSpPr>
        <p:spPr>
          <a:xfrm>
            <a:off x="58724" y="156120"/>
            <a:ext cx="12029812" cy="8105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Tipos de muestreo: no probabilístico</a:t>
            </a:r>
            <a:endParaRPr lang="es-ES" dirty="0"/>
          </a:p>
        </p:txBody>
      </p:sp>
    </p:spTree>
    <p:extLst>
      <p:ext uri="{BB962C8B-B14F-4D97-AF65-F5344CB8AC3E}">
        <p14:creationId xmlns:p14="http://schemas.microsoft.com/office/powerpoint/2010/main" val="307630235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D036474B-BDA9-4840-8E5C-0AED6731B05B}"/>
              </a:ext>
            </a:extLst>
          </p:cNvPr>
          <p:cNvSpPr txBox="1">
            <a:spLocks/>
          </p:cNvSpPr>
          <p:nvPr/>
        </p:nvSpPr>
        <p:spPr>
          <a:xfrm>
            <a:off x="58724" y="156120"/>
            <a:ext cx="12029812" cy="8105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Tipos de muestreo: no probabilístico</a:t>
            </a:r>
            <a:endParaRPr lang="es-ES" dirty="0"/>
          </a:p>
        </p:txBody>
      </p:sp>
      <p:pic>
        <p:nvPicPr>
          <p:cNvPr id="5" name="Picture 2" descr="How to Make Consumer Research Work For You | Market Research Blog">
            <a:extLst>
              <a:ext uri="{FF2B5EF4-FFF2-40B4-BE49-F238E27FC236}">
                <a16:creationId xmlns:a16="http://schemas.microsoft.com/office/drawing/2014/main" id="{33A2295F-1EB8-4E59-A7A9-344D21B5FB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938"/>
          <a:stretch/>
        </p:blipFill>
        <p:spPr bwMode="auto">
          <a:xfrm>
            <a:off x="1096162" y="945925"/>
            <a:ext cx="9255852" cy="5755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058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0" y="1148739"/>
            <a:ext cx="3144982" cy="1200329"/>
          </a:xfrm>
          <a:prstGeom prst="rect">
            <a:avLst/>
          </a:prstGeom>
          <a:solidFill>
            <a:srgbClr val="C00000"/>
          </a:solidFill>
        </p:spPr>
        <p:txBody>
          <a:bodyPr wrap="square">
            <a:spAutoFit/>
          </a:bodyPr>
          <a:lstStyle/>
          <a:p>
            <a:r>
              <a:rPr lang="es-MX" sz="2400" dirty="0">
                <a:solidFill>
                  <a:schemeClr val="bg1"/>
                </a:solidFill>
              </a:rPr>
              <a:t>   </a:t>
            </a:r>
          </a:p>
          <a:p>
            <a:pPr algn="ctr"/>
            <a:r>
              <a:rPr lang="es-MX" sz="2400" dirty="0">
                <a:solidFill>
                  <a:schemeClr val="bg1"/>
                </a:solidFill>
              </a:rPr>
              <a:t>Muestreo por cuotas</a:t>
            </a:r>
          </a:p>
          <a:p>
            <a:endParaRPr lang="es-MX" sz="2400" dirty="0">
              <a:solidFill>
                <a:schemeClr val="bg1"/>
              </a:solidFill>
            </a:endParaRPr>
          </a:p>
        </p:txBody>
      </p:sp>
      <p:sp>
        <p:nvSpPr>
          <p:cNvPr id="2" name="Rectángulo 1"/>
          <p:cNvSpPr/>
          <p:nvPr/>
        </p:nvSpPr>
        <p:spPr>
          <a:xfrm>
            <a:off x="318651" y="2541282"/>
            <a:ext cx="2479964" cy="2585323"/>
          </a:xfrm>
          <a:prstGeom prst="rect">
            <a:avLst/>
          </a:prstGeom>
        </p:spPr>
        <p:txBody>
          <a:bodyPr wrap="square">
            <a:spAutoFit/>
          </a:bodyPr>
          <a:lstStyle/>
          <a:p>
            <a:pPr algn="just"/>
            <a:r>
              <a:rPr lang="es-CR" sz="1600" dirty="0">
                <a:solidFill>
                  <a:schemeClr val="tx1">
                    <a:lumMod val="65000"/>
                    <a:lumOff val="35000"/>
                  </a:schemeClr>
                </a:solidFill>
                <a:latin typeface="Century Gothic" panose="020B0502020202020204" pitchFamily="34" charset="0"/>
              </a:rPr>
              <a:t>Hay un buen conocimiento de los estratos de la población y/o de los individuos más representativos o adecuados para los fines de la investigación. </a:t>
            </a:r>
          </a:p>
          <a:p>
            <a:pPr algn="just"/>
            <a:endParaRPr lang="es-CR" dirty="0">
              <a:solidFill>
                <a:schemeClr val="tx1">
                  <a:lumMod val="65000"/>
                  <a:lumOff val="35000"/>
                </a:schemeClr>
              </a:solidFill>
              <a:latin typeface="Century Gothic" panose="020B0502020202020204" pitchFamily="34" charset="0"/>
            </a:endParaRPr>
          </a:p>
        </p:txBody>
      </p:sp>
      <p:cxnSp>
        <p:nvCxnSpPr>
          <p:cNvPr id="14" name="Conector recto 13"/>
          <p:cNvCxnSpPr>
            <a:cxnSpLocks/>
          </p:cNvCxnSpPr>
          <p:nvPr/>
        </p:nvCxnSpPr>
        <p:spPr>
          <a:xfrm>
            <a:off x="3144982" y="1162594"/>
            <a:ext cx="0" cy="4546667"/>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3144982" y="1156558"/>
            <a:ext cx="3144982" cy="1200329"/>
          </a:xfrm>
          <a:prstGeom prst="rect">
            <a:avLst/>
          </a:prstGeom>
          <a:solidFill>
            <a:srgbClr val="C00000">
              <a:alpha val="67000"/>
            </a:srgbClr>
          </a:solidFill>
        </p:spPr>
        <p:txBody>
          <a:bodyPr wrap="square">
            <a:spAutoFit/>
          </a:bodyPr>
          <a:lstStyle/>
          <a:p>
            <a:pPr algn="ctr"/>
            <a:endParaRPr lang="es-MX" sz="2400" dirty="0">
              <a:solidFill>
                <a:schemeClr val="bg1"/>
              </a:solidFill>
            </a:endParaRPr>
          </a:p>
          <a:p>
            <a:pPr algn="ctr"/>
            <a:r>
              <a:rPr lang="es-MX" sz="2400" dirty="0">
                <a:solidFill>
                  <a:schemeClr val="bg1"/>
                </a:solidFill>
              </a:rPr>
              <a:t>Muestreo intencional o conveniencia</a:t>
            </a:r>
          </a:p>
        </p:txBody>
      </p:sp>
      <p:sp>
        <p:nvSpPr>
          <p:cNvPr id="16" name="Rectángulo 15"/>
          <p:cNvSpPr/>
          <p:nvPr/>
        </p:nvSpPr>
        <p:spPr>
          <a:xfrm>
            <a:off x="3352801" y="2516378"/>
            <a:ext cx="2743199" cy="1569660"/>
          </a:xfrm>
          <a:prstGeom prst="rect">
            <a:avLst/>
          </a:prstGeom>
        </p:spPr>
        <p:txBody>
          <a:bodyPr wrap="square">
            <a:spAutoFit/>
          </a:bodyPr>
          <a:lstStyle/>
          <a:p>
            <a:pPr algn="just"/>
            <a:r>
              <a:rPr lang="es-CR" sz="1600" dirty="0">
                <a:solidFill>
                  <a:schemeClr val="tx1">
                    <a:lumMod val="65000"/>
                    <a:lumOff val="35000"/>
                  </a:schemeClr>
                </a:solidFill>
                <a:latin typeface="Century Gothic" panose="020B0502020202020204" pitchFamily="34" charset="0"/>
              </a:rPr>
              <a:t>Pretende seleccionar unidades de análisis que cumplen los requisitos de la población objeto de estudio.</a:t>
            </a:r>
          </a:p>
          <a:p>
            <a:pPr algn="just"/>
            <a:endParaRPr lang="es-CR" sz="1600" dirty="0">
              <a:solidFill>
                <a:schemeClr val="tx1">
                  <a:lumMod val="65000"/>
                  <a:lumOff val="35000"/>
                </a:schemeClr>
              </a:solidFill>
              <a:latin typeface="Century Gothic" panose="020B0502020202020204" pitchFamily="34" charset="0"/>
            </a:endParaRPr>
          </a:p>
        </p:txBody>
      </p:sp>
      <p:cxnSp>
        <p:nvCxnSpPr>
          <p:cNvPr id="17" name="Conector recto 16"/>
          <p:cNvCxnSpPr>
            <a:cxnSpLocks/>
          </p:cNvCxnSpPr>
          <p:nvPr/>
        </p:nvCxnSpPr>
        <p:spPr>
          <a:xfrm flipH="1">
            <a:off x="6289964" y="1162594"/>
            <a:ext cx="1" cy="4625810"/>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18" name="Conector recto 17"/>
          <p:cNvCxnSpPr>
            <a:cxnSpLocks/>
          </p:cNvCxnSpPr>
          <p:nvPr/>
        </p:nvCxnSpPr>
        <p:spPr>
          <a:xfrm>
            <a:off x="9282545" y="1148739"/>
            <a:ext cx="0" cy="4639665"/>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6289963" y="1152588"/>
            <a:ext cx="2992582" cy="1200329"/>
          </a:xfrm>
          <a:prstGeom prst="rect">
            <a:avLst/>
          </a:prstGeom>
          <a:solidFill>
            <a:srgbClr val="C00000">
              <a:alpha val="46000"/>
            </a:srgbClr>
          </a:solidFill>
        </p:spPr>
        <p:txBody>
          <a:bodyPr wrap="square">
            <a:spAutoFit/>
          </a:bodyPr>
          <a:lstStyle/>
          <a:p>
            <a:r>
              <a:rPr lang="es-MX" sz="2400" dirty="0">
                <a:solidFill>
                  <a:schemeClr val="bg1"/>
                </a:solidFill>
              </a:rPr>
              <a:t>      </a:t>
            </a:r>
          </a:p>
          <a:p>
            <a:pPr algn="ctr"/>
            <a:r>
              <a:rPr lang="es-MX" sz="2400" dirty="0">
                <a:solidFill>
                  <a:schemeClr val="bg1"/>
                </a:solidFill>
              </a:rPr>
              <a:t>Bola de Nieve</a:t>
            </a:r>
          </a:p>
          <a:p>
            <a:endParaRPr lang="es-MX" sz="2400" dirty="0">
              <a:solidFill>
                <a:schemeClr val="bg1"/>
              </a:solidFill>
            </a:endParaRPr>
          </a:p>
        </p:txBody>
      </p:sp>
      <p:sp>
        <p:nvSpPr>
          <p:cNvPr id="21" name="Rectángulo 20"/>
          <p:cNvSpPr/>
          <p:nvPr/>
        </p:nvSpPr>
        <p:spPr>
          <a:xfrm>
            <a:off x="6483929" y="2541282"/>
            <a:ext cx="2590798" cy="3539430"/>
          </a:xfrm>
          <a:prstGeom prst="rect">
            <a:avLst/>
          </a:prstGeom>
        </p:spPr>
        <p:txBody>
          <a:bodyPr wrap="square">
            <a:spAutoFit/>
          </a:bodyPr>
          <a:lstStyle/>
          <a:p>
            <a:pPr algn="just"/>
            <a:r>
              <a:rPr lang="es-CR" sz="1600" dirty="0">
                <a:solidFill>
                  <a:schemeClr val="tx1">
                    <a:lumMod val="65000"/>
                    <a:lumOff val="35000"/>
                  </a:schemeClr>
                </a:solidFill>
                <a:latin typeface="Century Gothic" panose="020B0502020202020204" pitchFamily="34" charset="0"/>
              </a:rPr>
              <a:t>Se reúnen los datos de los pocos miembros de la población objetivo que se puedan localizar y se les pide información necesaria para ubicar a otros miembros que conozcan de esa población.</a:t>
            </a:r>
          </a:p>
          <a:p>
            <a:pPr algn="just"/>
            <a:endParaRPr lang="es-ES" sz="1600" dirty="0">
              <a:solidFill>
                <a:schemeClr val="tx1">
                  <a:lumMod val="65000"/>
                  <a:lumOff val="35000"/>
                </a:schemeClr>
              </a:solidFill>
              <a:latin typeface="Century Gothic" panose="020B0502020202020204" pitchFamily="34" charset="0"/>
            </a:endParaRPr>
          </a:p>
          <a:p>
            <a:pPr algn="just"/>
            <a:r>
              <a:rPr lang="es-ES" sz="1600" dirty="0">
                <a:solidFill>
                  <a:schemeClr val="tx1">
                    <a:lumMod val="65000"/>
                    <a:lumOff val="35000"/>
                  </a:schemeClr>
                </a:solidFill>
                <a:latin typeface="Century Gothic" panose="020B0502020202020204" pitchFamily="34" charset="0"/>
              </a:rPr>
              <a:t>* Poblaciones difíciles de muestrear</a:t>
            </a:r>
            <a:endParaRPr lang="es-CR" sz="1600" dirty="0">
              <a:solidFill>
                <a:schemeClr val="tx1">
                  <a:lumMod val="65000"/>
                  <a:lumOff val="35000"/>
                </a:schemeClr>
              </a:solidFill>
              <a:latin typeface="Century Gothic" panose="020B0502020202020204" pitchFamily="34" charset="0"/>
            </a:endParaRPr>
          </a:p>
          <a:p>
            <a:pPr algn="just"/>
            <a:endParaRPr lang="es-CR" sz="1600" dirty="0">
              <a:solidFill>
                <a:schemeClr val="tx1">
                  <a:lumMod val="65000"/>
                  <a:lumOff val="35000"/>
                </a:schemeClr>
              </a:solidFill>
              <a:latin typeface="Century Gothic" panose="020B0502020202020204" pitchFamily="34" charset="0"/>
            </a:endParaRPr>
          </a:p>
        </p:txBody>
      </p:sp>
      <p:sp>
        <p:nvSpPr>
          <p:cNvPr id="22" name="Rectángulo 21"/>
          <p:cNvSpPr/>
          <p:nvPr/>
        </p:nvSpPr>
        <p:spPr>
          <a:xfrm>
            <a:off x="9282544" y="1152588"/>
            <a:ext cx="2909456" cy="1200329"/>
          </a:xfrm>
          <a:prstGeom prst="rect">
            <a:avLst/>
          </a:prstGeom>
          <a:solidFill>
            <a:srgbClr val="C00000">
              <a:alpha val="34000"/>
            </a:srgbClr>
          </a:solidFill>
        </p:spPr>
        <p:txBody>
          <a:bodyPr wrap="square">
            <a:spAutoFit/>
          </a:bodyPr>
          <a:lstStyle/>
          <a:p>
            <a:pPr algn="ctr"/>
            <a:endParaRPr lang="es-MX" sz="2400" dirty="0">
              <a:solidFill>
                <a:schemeClr val="bg1"/>
              </a:solidFill>
            </a:endParaRPr>
          </a:p>
          <a:p>
            <a:pPr algn="ctr"/>
            <a:r>
              <a:rPr lang="es-MX" sz="2400" dirty="0">
                <a:solidFill>
                  <a:schemeClr val="bg1"/>
                </a:solidFill>
              </a:rPr>
              <a:t>Muestreo Discrecional</a:t>
            </a:r>
          </a:p>
        </p:txBody>
      </p:sp>
      <p:sp>
        <p:nvSpPr>
          <p:cNvPr id="23" name="Rectángulo 22"/>
          <p:cNvSpPr/>
          <p:nvPr/>
        </p:nvSpPr>
        <p:spPr>
          <a:xfrm>
            <a:off x="9656621" y="2543949"/>
            <a:ext cx="2410686" cy="1569660"/>
          </a:xfrm>
          <a:prstGeom prst="rect">
            <a:avLst/>
          </a:prstGeom>
        </p:spPr>
        <p:txBody>
          <a:bodyPr wrap="square">
            <a:spAutoFit/>
          </a:bodyPr>
          <a:lstStyle/>
          <a:p>
            <a:r>
              <a:rPr lang="es-CR" sz="1600" dirty="0">
                <a:solidFill>
                  <a:schemeClr val="tx1">
                    <a:lumMod val="65000"/>
                    <a:lumOff val="35000"/>
                  </a:schemeClr>
                </a:solidFill>
                <a:latin typeface="Century Gothic" panose="020B0502020202020204" pitchFamily="34" charset="0"/>
              </a:rPr>
              <a:t>A criterio del investigador los elementos son elegidos sobre lo que él cree que pueden aportar al estudio.</a:t>
            </a:r>
          </a:p>
        </p:txBody>
      </p:sp>
      <p:sp>
        <p:nvSpPr>
          <p:cNvPr id="24" name="Rectángulo 23"/>
          <p:cNvSpPr/>
          <p:nvPr/>
        </p:nvSpPr>
        <p:spPr>
          <a:xfrm>
            <a:off x="332509" y="6253035"/>
            <a:ext cx="6844144" cy="338554"/>
          </a:xfrm>
          <a:prstGeom prst="rect">
            <a:avLst/>
          </a:prstGeom>
        </p:spPr>
        <p:txBody>
          <a:bodyPr wrap="square">
            <a:spAutoFit/>
          </a:bodyPr>
          <a:lstStyle/>
          <a:p>
            <a:pPr algn="just"/>
            <a:r>
              <a:rPr lang="es-CR" sz="1600" dirty="0">
                <a:solidFill>
                  <a:schemeClr val="tx1">
                    <a:lumMod val="65000"/>
                    <a:lumOff val="35000"/>
                  </a:schemeClr>
                </a:solidFill>
                <a:latin typeface="Century Gothic" panose="020B0502020202020204" pitchFamily="34" charset="0"/>
              </a:rPr>
              <a:t>* Preferible usarlas en estudios exploratorios y pruebas pilotos.</a:t>
            </a:r>
          </a:p>
        </p:txBody>
      </p:sp>
      <p:sp>
        <p:nvSpPr>
          <p:cNvPr id="19" name="Título 1">
            <a:extLst>
              <a:ext uri="{FF2B5EF4-FFF2-40B4-BE49-F238E27FC236}">
                <a16:creationId xmlns:a16="http://schemas.microsoft.com/office/drawing/2014/main" id="{774BC7C6-30AE-4107-BA15-267C795EB6F3}"/>
              </a:ext>
            </a:extLst>
          </p:cNvPr>
          <p:cNvSpPr txBox="1">
            <a:spLocks/>
          </p:cNvSpPr>
          <p:nvPr/>
        </p:nvSpPr>
        <p:spPr>
          <a:xfrm>
            <a:off x="58724" y="156120"/>
            <a:ext cx="12029812" cy="8105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Tipos de muestreo: no probabilístico</a:t>
            </a:r>
            <a:endParaRPr lang="es-ES" dirty="0"/>
          </a:p>
        </p:txBody>
      </p:sp>
    </p:spTree>
    <p:extLst>
      <p:ext uri="{BB962C8B-B14F-4D97-AF65-F5344CB8AC3E}">
        <p14:creationId xmlns:p14="http://schemas.microsoft.com/office/powerpoint/2010/main" val="400360699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93901" y="2558926"/>
            <a:ext cx="5084227" cy="2246769"/>
          </a:xfrm>
          <a:prstGeom prst="rect">
            <a:avLst/>
          </a:prstGeom>
        </p:spPr>
        <p:txBody>
          <a:bodyPr wrap="square">
            <a:spAutoFit/>
          </a:bodyPr>
          <a:lstStyle/>
          <a:p>
            <a:pPr algn="just"/>
            <a:r>
              <a:rPr lang="es-MX" sz="2000" dirty="0">
                <a:solidFill>
                  <a:schemeClr val="tx1">
                    <a:lumMod val="75000"/>
                    <a:lumOff val="25000"/>
                  </a:schemeClr>
                </a:solidFill>
                <a:latin typeface="Century Gothic" panose="020B0502020202020204" pitchFamily="34" charset="0"/>
              </a:rPr>
              <a:t>Se seleccionan muestras probabilísticas en el que cada elemento N tiene una probabilidad conocida y no nula de ser seleccionado y esa probabilidad se obtiene mediante una operación mecánica de aleatorización</a:t>
            </a:r>
          </a:p>
          <a:p>
            <a:endParaRPr lang="es-MX" sz="2000" dirty="0">
              <a:solidFill>
                <a:schemeClr val="tx1">
                  <a:lumMod val="75000"/>
                  <a:lumOff val="25000"/>
                </a:schemeClr>
              </a:solidFill>
              <a:latin typeface="Century Gothic" panose="020B0502020202020204" pitchFamily="34" charset="0"/>
            </a:endParaRPr>
          </a:p>
        </p:txBody>
      </p:sp>
      <p:sp>
        <p:nvSpPr>
          <p:cNvPr id="3" name="Rectángulo 2"/>
          <p:cNvSpPr/>
          <p:nvPr/>
        </p:nvSpPr>
        <p:spPr>
          <a:xfrm>
            <a:off x="6253315" y="2527995"/>
            <a:ext cx="5515897" cy="1938992"/>
          </a:xfrm>
          <a:prstGeom prst="rect">
            <a:avLst/>
          </a:prstGeom>
        </p:spPr>
        <p:txBody>
          <a:bodyPr wrap="square">
            <a:spAutoFit/>
          </a:bodyPr>
          <a:lstStyle/>
          <a:p>
            <a:pPr algn="just"/>
            <a:r>
              <a:rPr lang="es-MX" sz="2000" b="1" dirty="0">
                <a:solidFill>
                  <a:schemeClr val="tx1">
                    <a:lumMod val="75000"/>
                    <a:lumOff val="25000"/>
                  </a:schemeClr>
                </a:solidFill>
                <a:latin typeface="Century Gothic" panose="020B0502020202020204" pitchFamily="34" charset="0"/>
              </a:rPr>
              <a:t>Son medibles, </a:t>
            </a:r>
            <a:r>
              <a:rPr lang="es-MX" sz="2000" dirty="0">
                <a:solidFill>
                  <a:schemeClr val="tx1">
                    <a:lumMod val="75000"/>
                    <a:lumOff val="25000"/>
                  </a:schemeClr>
                </a:solidFill>
                <a:latin typeface="Century Gothic" panose="020B0502020202020204" pitchFamily="34" charset="0"/>
              </a:rPr>
              <a:t>las inferencias estadísticas a valores poblacionales pueden basarse en medidas de variabilidad, generalmente por los errores estándar calculados con base en la muestra </a:t>
            </a:r>
          </a:p>
          <a:p>
            <a:pPr algn="just"/>
            <a:endParaRPr lang="es-MX" sz="2000" dirty="0">
              <a:solidFill>
                <a:schemeClr val="tx1">
                  <a:lumMod val="75000"/>
                  <a:lumOff val="25000"/>
                </a:schemeClr>
              </a:solidFill>
              <a:latin typeface="Century Gothic" panose="020B0502020202020204" pitchFamily="34" charset="0"/>
            </a:endParaRPr>
          </a:p>
        </p:txBody>
      </p:sp>
      <p:sp>
        <p:nvSpPr>
          <p:cNvPr id="5" name="CuadroTexto 4"/>
          <p:cNvSpPr txBox="1"/>
          <p:nvPr/>
        </p:nvSpPr>
        <p:spPr>
          <a:xfrm>
            <a:off x="6253315" y="2189594"/>
            <a:ext cx="1313180" cy="369332"/>
          </a:xfrm>
          <a:prstGeom prst="rect">
            <a:avLst/>
          </a:prstGeom>
          <a:noFill/>
        </p:spPr>
        <p:txBody>
          <a:bodyPr wrap="none" rtlCol="0">
            <a:spAutoFit/>
          </a:bodyPr>
          <a:lstStyle/>
          <a:p>
            <a:r>
              <a:rPr lang="es-ES" b="1" dirty="0">
                <a:solidFill>
                  <a:srgbClr val="C00000"/>
                </a:solidFill>
                <a:latin typeface="Century Gothic "/>
              </a:rPr>
              <a:t>Propiedad</a:t>
            </a:r>
            <a:endParaRPr lang="es-CR" b="1" dirty="0">
              <a:solidFill>
                <a:srgbClr val="C00000"/>
              </a:solidFill>
              <a:latin typeface="Century Gothic "/>
            </a:endParaRPr>
          </a:p>
        </p:txBody>
      </p:sp>
      <p:sp>
        <p:nvSpPr>
          <p:cNvPr id="6" name="Rectángulo 5"/>
          <p:cNvSpPr/>
          <p:nvPr/>
        </p:nvSpPr>
        <p:spPr>
          <a:xfrm>
            <a:off x="6253315" y="5020915"/>
            <a:ext cx="5383162" cy="646331"/>
          </a:xfrm>
          <a:prstGeom prst="rect">
            <a:avLst/>
          </a:prstGeom>
        </p:spPr>
        <p:txBody>
          <a:bodyPr wrap="square">
            <a:spAutoFit/>
          </a:bodyPr>
          <a:lstStyle/>
          <a:p>
            <a:pPr algn="just"/>
            <a:r>
              <a:rPr lang="es-MX" dirty="0">
                <a:solidFill>
                  <a:schemeClr val="tx1">
                    <a:lumMod val="75000"/>
                    <a:lumOff val="25000"/>
                  </a:schemeClr>
                </a:solidFill>
                <a:latin typeface="Century Gothic" panose="020B0502020202020204" pitchFamily="34" charset="0"/>
              </a:rPr>
              <a:t>Resultado en diseños prácticos, económicos y precisos.</a:t>
            </a:r>
          </a:p>
        </p:txBody>
      </p:sp>
      <p:sp>
        <p:nvSpPr>
          <p:cNvPr id="7" name="CuadroTexto 6"/>
          <p:cNvSpPr txBox="1"/>
          <p:nvPr/>
        </p:nvSpPr>
        <p:spPr>
          <a:xfrm>
            <a:off x="6253315" y="4602645"/>
            <a:ext cx="2146742" cy="369332"/>
          </a:xfrm>
          <a:prstGeom prst="rect">
            <a:avLst/>
          </a:prstGeom>
          <a:noFill/>
        </p:spPr>
        <p:txBody>
          <a:bodyPr wrap="none" rtlCol="0">
            <a:spAutoFit/>
          </a:bodyPr>
          <a:lstStyle/>
          <a:p>
            <a:r>
              <a:rPr lang="es-ES" b="1" dirty="0">
                <a:solidFill>
                  <a:srgbClr val="C00000"/>
                </a:solidFill>
                <a:latin typeface="Century Gothic "/>
              </a:rPr>
              <a:t>Una de las metas</a:t>
            </a:r>
            <a:endParaRPr lang="es-CR" b="1" dirty="0">
              <a:solidFill>
                <a:srgbClr val="C00000"/>
              </a:solidFill>
              <a:latin typeface="Century Gothic "/>
            </a:endParaRPr>
          </a:p>
        </p:txBody>
      </p:sp>
      <p:sp>
        <p:nvSpPr>
          <p:cNvPr id="8" name="CuadroTexto 7"/>
          <p:cNvSpPr txBox="1"/>
          <p:nvPr/>
        </p:nvSpPr>
        <p:spPr>
          <a:xfrm>
            <a:off x="593901" y="1927984"/>
            <a:ext cx="2680542" cy="523220"/>
          </a:xfrm>
          <a:prstGeom prst="rect">
            <a:avLst/>
          </a:prstGeom>
          <a:noFill/>
        </p:spPr>
        <p:txBody>
          <a:bodyPr wrap="none" rtlCol="0">
            <a:spAutoFit/>
          </a:bodyPr>
          <a:lstStyle/>
          <a:p>
            <a:r>
              <a:rPr lang="es-ES" sz="2800" b="1" dirty="0">
                <a:solidFill>
                  <a:srgbClr val="559374"/>
                </a:solidFill>
                <a:latin typeface="Century Gothic "/>
              </a:rPr>
              <a:t>Procedimiento</a:t>
            </a:r>
            <a:endParaRPr lang="es-CR" sz="2800" b="1" dirty="0">
              <a:solidFill>
                <a:srgbClr val="559374"/>
              </a:solidFill>
              <a:latin typeface="Century Gothic "/>
            </a:endParaRPr>
          </a:p>
        </p:txBody>
      </p:sp>
      <p:sp>
        <p:nvSpPr>
          <p:cNvPr id="9" name="Título 1">
            <a:extLst>
              <a:ext uri="{FF2B5EF4-FFF2-40B4-BE49-F238E27FC236}">
                <a16:creationId xmlns:a16="http://schemas.microsoft.com/office/drawing/2014/main" id="{C6083266-519D-4625-BC6A-70CBEDD5004B}"/>
              </a:ext>
            </a:extLst>
          </p:cNvPr>
          <p:cNvSpPr txBox="1">
            <a:spLocks/>
          </p:cNvSpPr>
          <p:nvPr/>
        </p:nvSpPr>
        <p:spPr>
          <a:xfrm>
            <a:off x="58724" y="156120"/>
            <a:ext cx="12029812" cy="8105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Tipos de muestreo: probabilístico</a:t>
            </a:r>
            <a:endParaRPr lang="es-ES" dirty="0"/>
          </a:p>
        </p:txBody>
      </p:sp>
    </p:spTree>
    <p:extLst>
      <p:ext uri="{BB962C8B-B14F-4D97-AF65-F5344CB8AC3E}">
        <p14:creationId xmlns:p14="http://schemas.microsoft.com/office/powerpoint/2010/main" val="336421635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248697" y="1815859"/>
            <a:ext cx="5014456" cy="68880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2800" dirty="0">
                <a:solidFill>
                  <a:srgbClr val="C00000"/>
                </a:solidFill>
                <a:latin typeface="Century Gothic "/>
              </a:rPr>
              <a:t>Tipología básica de diseños muestrales probabilísticos</a:t>
            </a:r>
          </a:p>
        </p:txBody>
      </p:sp>
      <p:sp>
        <p:nvSpPr>
          <p:cNvPr id="3" name="Rectángulo 2"/>
          <p:cNvSpPr/>
          <p:nvPr/>
        </p:nvSpPr>
        <p:spPr>
          <a:xfrm>
            <a:off x="1248696" y="2977940"/>
            <a:ext cx="4085303" cy="1938992"/>
          </a:xfrm>
          <a:prstGeom prst="rect">
            <a:avLst/>
          </a:prstGeom>
        </p:spPr>
        <p:txBody>
          <a:bodyPr wrap="square">
            <a:spAutoFit/>
          </a:bodyPr>
          <a:lstStyle/>
          <a:p>
            <a:pPr algn="just"/>
            <a:r>
              <a:rPr lang="es-MX" sz="2400" dirty="0">
                <a:solidFill>
                  <a:schemeClr val="tx1">
                    <a:lumMod val="65000"/>
                    <a:lumOff val="35000"/>
                  </a:schemeClr>
                </a:solidFill>
                <a:latin typeface="Century Gothic" panose="020B0502020202020204" pitchFamily="34" charset="0"/>
              </a:rPr>
              <a:t>El </a:t>
            </a:r>
            <a:r>
              <a:rPr lang="es-MX" sz="2400" b="1" dirty="0">
                <a:solidFill>
                  <a:schemeClr val="tx1">
                    <a:lumMod val="65000"/>
                    <a:lumOff val="35000"/>
                  </a:schemeClr>
                </a:solidFill>
                <a:latin typeface="Century Gothic" panose="020B0502020202020204" pitchFamily="34" charset="0"/>
              </a:rPr>
              <a:t>muestreo de encuestas </a:t>
            </a:r>
            <a:r>
              <a:rPr lang="es-MX" sz="2400" dirty="0">
                <a:solidFill>
                  <a:schemeClr val="tx1">
                    <a:lumMod val="65000"/>
                    <a:lumOff val="35000"/>
                  </a:schemeClr>
                </a:solidFill>
                <a:latin typeface="Century Gothic" panose="020B0502020202020204" pitchFamily="34" charset="0"/>
              </a:rPr>
              <a:t>se ocupa principalmente de modificaciones del muestreo aleatorio simple o del mía</a:t>
            </a:r>
          </a:p>
        </p:txBody>
      </p:sp>
      <p:sp>
        <p:nvSpPr>
          <p:cNvPr id="6" name="Rectángulo 5"/>
          <p:cNvSpPr/>
          <p:nvPr/>
        </p:nvSpPr>
        <p:spPr>
          <a:xfrm>
            <a:off x="6263156" y="3066157"/>
            <a:ext cx="4412814" cy="461665"/>
          </a:xfrm>
          <a:prstGeom prst="rect">
            <a:avLst/>
          </a:prstGeom>
          <a:solidFill>
            <a:srgbClr val="C00000"/>
          </a:solidFill>
        </p:spPr>
        <p:txBody>
          <a:bodyPr wrap="square">
            <a:spAutoFit/>
          </a:bodyPr>
          <a:lstStyle/>
          <a:p>
            <a:r>
              <a:rPr lang="es-MX" sz="2400" dirty="0">
                <a:solidFill>
                  <a:schemeClr val="bg1"/>
                </a:solidFill>
              </a:rPr>
              <a:t>Muestreo Aleatorio Simple (MIA)</a:t>
            </a:r>
          </a:p>
        </p:txBody>
      </p:sp>
      <p:sp>
        <p:nvSpPr>
          <p:cNvPr id="8" name="Rectángulo 7"/>
          <p:cNvSpPr/>
          <p:nvPr/>
        </p:nvSpPr>
        <p:spPr>
          <a:xfrm>
            <a:off x="6263156" y="3593485"/>
            <a:ext cx="4412813" cy="461665"/>
          </a:xfrm>
          <a:prstGeom prst="rect">
            <a:avLst/>
          </a:prstGeom>
          <a:solidFill>
            <a:srgbClr val="C00000">
              <a:alpha val="67000"/>
            </a:srgbClr>
          </a:solidFill>
        </p:spPr>
        <p:txBody>
          <a:bodyPr wrap="square">
            <a:spAutoFit/>
          </a:bodyPr>
          <a:lstStyle/>
          <a:p>
            <a:r>
              <a:rPr lang="es-MX" sz="2400" dirty="0">
                <a:solidFill>
                  <a:schemeClr val="bg1"/>
                </a:solidFill>
              </a:rPr>
              <a:t>Muestreo Sistemático</a:t>
            </a:r>
          </a:p>
        </p:txBody>
      </p:sp>
      <p:sp>
        <p:nvSpPr>
          <p:cNvPr id="9" name="Rectángulo 8"/>
          <p:cNvSpPr/>
          <p:nvPr/>
        </p:nvSpPr>
        <p:spPr>
          <a:xfrm>
            <a:off x="6263154" y="4123482"/>
            <a:ext cx="4412813" cy="461665"/>
          </a:xfrm>
          <a:prstGeom prst="rect">
            <a:avLst/>
          </a:prstGeom>
          <a:solidFill>
            <a:srgbClr val="C00000">
              <a:alpha val="46000"/>
            </a:srgbClr>
          </a:solidFill>
        </p:spPr>
        <p:txBody>
          <a:bodyPr wrap="square">
            <a:spAutoFit/>
          </a:bodyPr>
          <a:lstStyle/>
          <a:p>
            <a:r>
              <a:rPr lang="es-MX" sz="2400" dirty="0">
                <a:solidFill>
                  <a:schemeClr val="bg1"/>
                </a:solidFill>
              </a:rPr>
              <a:t>Muestreo Estratificado</a:t>
            </a:r>
          </a:p>
        </p:txBody>
      </p:sp>
      <p:sp>
        <p:nvSpPr>
          <p:cNvPr id="10" name="Rectángulo 9"/>
          <p:cNvSpPr/>
          <p:nvPr/>
        </p:nvSpPr>
        <p:spPr>
          <a:xfrm>
            <a:off x="6263153" y="4650810"/>
            <a:ext cx="4412813" cy="461665"/>
          </a:xfrm>
          <a:prstGeom prst="rect">
            <a:avLst/>
          </a:prstGeom>
          <a:solidFill>
            <a:srgbClr val="C00000">
              <a:alpha val="34000"/>
            </a:srgbClr>
          </a:solidFill>
        </p:spPr>
        <p:txBody>
          <a:bodyPr wrap="square">
            <a:spAutoFit/>
          </a:bodyPr>
          <a:lstStyle/>
          <a:p>
            <a:r>
              <a:rPr lang="es-MX" sz="2400" dirty="0">
                <a:solidFill>
                  <a:schemeClr val="bg1"/>
                </a:solidFill>
              </a:rPr>
              <a:t>Muestreo Polietápico</a:t>
            </a:r>
          </a:p>
        </p:txBody>
      </p:sp>
      <p:cxnSp>
        <p:nvCxnSpPr>
          <p:cNvPr id="12" name="Conector recto 11"/>
          <p:cNvCxnSpPr/>
          <p:nvPr/>
        </p:nvCxnSpPr>
        <p:spPr>
          <a:xfrm>
            <a:off x="5830529" y="3066157"/>
            <a:ext cx="0" cy="2046318"/>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1" name="Título 1">
            <a:extLst>
              <a:ext uri="{FF2B5EF4-FFF2-40B4-BE49-F238E27FC236}">
                <a16:creationId xmlns:a16="http://schemas.microsoft.com/office/drawing/2014/main" id="{74E5DB6E-67C9-4873-9987-FF182AFD37AE}"/>
              </a:ext>
            </a:extLst>
          </p:cNvPr>
          <p:cNvSpPr txBox="1">
            <a:spLocks/>
          </p:cNvSpPr>
          <p:nvPr/>
        </p:nvSpPr>
        <p:spPr>
          <a:xfrm>
            <a:off x="58724" y="156120"/>
            <a:ext cx="12029812" cy="8105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Tipos de muestreo: probabilístico y no probabilístico</a:t>
            </a:r>
            <a:endParaRPr lang="es-ES" dirty="0"/>
          </a:p>
        </p:txBody>
      </p:sp>
    </p:spTree>
    <p:extLst>
      <p:ext uri="{BB962C8B-B14F-4D97-AF65-F5344CB8AC3E}">
        <p14:creationId xmlns:p14="http://schemas.microsoft.com/office/powerpoint/2010/main" val="76626926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1472" y="3979572"/>
            <a:ext cx="4100563" cy="27391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random sample"/>
          <p:cNvPicPr>
            <a:picLocks noChangeAspect="1" noChangeArrowheads="1"/>
          </p:cNvPicPr>
          <p:nvPr/>
        </p:nvPicPr>
        <p:blipFill rotWithShape="1">
          <a:blip r:embed="rId3">
            <a:extLst>
              <a:ext uri="{28A0092B-C50C-407E-A947-70E740481C1C}">
                <a14:useLocalDpi xmlns:a14="http://schemas.microsoft.com/office/drawing/2010/main" val="0"/>
              </a:ext>
            </a:extLst>
          </a:blip>
          <a:srcRect l="5070" t="8716" r="7172" b="11633"/>
          <a:stretch/>
        </p:blipFill>
        <p:spPr bwMode="auto">
          <a:xfrm>
            <a:off x="888644" y="1983346"/>
            <a:ext cx="3342068" cy="155834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sampling stratifi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702" y="4574682"/>
            <a:ext cx="2647951" cy="203835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uestreo sistematic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9278" y="1594162"/>
            <a:ext cx="4524375" cy="1857376"/>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F4D85788-1F9F-4F93-B041-7D7376D074D0}"/>
              </a:ext>
            </a:extLst>
          </p:cNvPr>
          <p:cNvSpPr txBox="1">
            <a:spLocks/>
          </p:cNvSpPr>
          <p:nvPr/>
        </p:nvSpPr>
        <p:spPr>
          <a:xfrm>
            <a:off x="58724" y="156120"/>
            <a:ext cx="12029812" cy="8105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Tipos de muestreo: probabilístico</a:t>
            </a:r>
            <a:endParaRPr lang="es-ES" dirty="0"/>
          </a:p>
        </p:txBody>
      </p:sp>
    </p:spTree>
    <p:extLst>
      <p:ext uri="{BB962C8B-B14F-4D97-AF65-F5344CB8AC3E}">
        <p14:creationId xmlns:p14="http://schemas.microsoft.com/office/powerpoint/2010/main" val="2759582189"/>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0" y="1148739"/>
            <a:ext cx="3144982" cy="1200329"/>
          </a:xfrm>
          <a:prstGeom prst="rect">
            <a:avLst/>
          </a:prstGeom>
          <a:solidFill>
            <a:srgbClr val="C00000"/>
          </a:solidFill>
        </p:spPr>
        <p:txBody>
          <a:bodyPr wrap="square">
            <a:spAutoFit/>
          </a:bodyPr>
          <a:lstStyle/>
          <a:p>
            <a:pPr algn="ctr"/>
            <a:r>
              <a:rPr lang="es-MX" sz="2400" dirty="0">
                <a:solidFill>
                  <a:schemeClr val="bg1"/>
                </a:solidFill>
              </a:rPr>
              <a:t>   </a:t>
            </a:r>
          </a:p>
          <a:p>
            <a:pPr algn="ctr"/>
            <a:r>
              <a:rPr lang="es-MX" sz="2400" dirty="0">
                <a:solidFill>
                  <a:schemeClr val="bg1"/>
                </a:solidFill>
              </a:rPr>
              <a:t>Muestreo Aleatorio Simple (MIA)</a:t>
            </a:r>
          </a:p>
        </p:txBody>
      </p:sp>
      <p:cxnSp>
        <p:nvCxnSpPr>
          <p:cNvPr id="14" name="Conector recto 13"/>
          <p:cNvCxnSpPr/>
          <p:nvPr/>
        </p:nvCxnSpPr>
        <p:spPr>
          <a:xfrm>
            <a:off x="3144982" y="1162594"/>
            <a:ext cx="0" cy="5695406"/>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3144983" y="1156558"/>
            <a:ext cx="3020292" cy="1200329"/>
          </a:xfrm>
          <a:prstGeom prst="rect">
            <a:avLst/>
          </a:prstGeom>
          <a:solidFill>
            <a:srgbClr val="C00000">
              <a:alpha val="67000"/>
            </a:srgbClr>
          </a:solidFill>
        </p:spPr>
        <p:txBody>
          <a:bodyPr wrap="square">
            <a:spAutoFit/>
          </a:bodyPr>
          <a:lstStyle/>
          <a:p>
            <a:pPr algn="ctr"/>
            <a:endParaRPr lang="es-MX" sz="2400" dirty="0">
              <a:solidFill>
                <a:schemeClr val="bg1"/>
              </a:solidFill>
            </a:endParaRPr>
          </a:p>
          <a:p>
            <a:pPr algn="ctr"/>
            <a:r>
              <a:rPr lang="es-MX" sz="2400" dirty="0">
                <a:solidFill>
                  <a:schemeClr val="bg1"/>
                </a:solidFill>
              </a:rPr>
              <a:t>Muestreo Sistemático</a:t>
            </a:r>
          </a:p>
          <a:p>
            <a:pPr algn="ctr"/>
            <a:endParaRPr lang="es-MX" sz="2400" dirty="0">
              <a:solidFill>
                <a:schemeClr val="bg1"/>
              </a:solidFill>
            </a:endParaRPr>
          </a:p>
        </p:txBody>
      </p:sp>
      <p:cxnSp>
        <p:nvCxnSpPr>
          <p:cNvPr id="17" name="Conector recto 16"/>
          <p:cNvCxnSpPr/>
          <p:nvPr/>
        </p:nvCxnSpPr>
        <p:spPr>
          <a:xfrm flipH="1">
            <a:off x="6165274" y="1162594"/>
            <a:ext cx="1361" cy="5695406"/>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flipH="1">
            <a:off x="9282544" y="1148739"/>
            <a:ext cx="1" cy="5709261"/>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6165274" y="1161956"/>
            <a:ext cx="3117271" cy="1200329"/>
          </a:xfrm>
          <a:prstGeom prst="rect">
            <a:avLst/>
          </a:prstGeom>
          <a:solidFill>
            <a:srgbClr val="C00000">
              <a:alpha val="46000"/>
            </a:srgbClr>
          </a:solidFill>
        </p:spPr>
        <p:txBody>
          <a:bodyPr wrap="square">
            <a:spAutoFit/>
          </a:bodyPr>
          <a:lstStyle/>
          <a:p>
            <a:r>
              <a:rPr lang="es-MX" sz="2400" dirty="0">
                <a:solidFill>
                  <a:schemeClr val="bg1"/>
                </a:solidFill>
              </a:rPr>
              <a:t>      </a:t>
            </a:r>
          </a:p>
          <a:p>
            <a:pPr algn="ctr"/>
            <a:r>
              <a:rPr lang="es-MX" sz="2400" dirty="0">
                <a:solidFill>
                  <a:schemeClr val="bg1"/>
                </a:solidFill>
              </a:rPr>
              <a:t>Muestreo Estratificado</a:t>
            </a:r>
          </a:p>
          <a:p>
            <a:pPr algn="ctr"/>
            <a:endParaRPr lang="es-MX" sz="2400" dirty="0">
              <a:solidFill>
                <a:schemeClr val="bg1"/>
              </a:solidFill>
            </a:endParaRPr>
          </a:p>
        </p:txBody>
      </p:sp>
      <p:sp>
        <p:nvSpPr>
          <p:cNvPr id="22" name="Rectángulo 21"/>
          <p:cNvSpPr/>
          <p:nvPr/>
        </p:nvSpPr>
        <p:spPr>
          <a:xfrm>
            <a:off x="9282544" y="1161956"/>
            <a:ext cx="2909456" cy="1200329"/>
          </a:xfrm>
          <a:prstGeom prst="rect">
            <a:avLst/>
          </a:prstGeom>
          <a:solidFill>
            <a:srgbClr val="C00000">
              <a:alpha val="34000"/>
            </a:srgbClr>
          </a:solidFill>
        </p:spPr>
        <p:txBody>
          <a:bodyPr wrap="square">
            <a:spAutoFit/>
          </a:bodyPr>
          <a:lstStyle/>
          <a:p>
            <a:pPr algn="ctr"/>
            <a:endParaRPr lang="es-MX" sz="2400" dirty="0">
              <a:solidFill>
                <a:schemeClr val="bg1"/>
              </a:solidFill>
            </a:endParaRPr>
          </a:p>
          <a:p>
            <a:pPr algn="ctr"/>
            <a:r>
              <a:rPr lang="es-MX" sz="2400" dirty="0">
                <a:solidFill>
                  <a:schemeClr val="bg1"/>
                </a:solidFill>
              </a:rPr>
              <a:t>Muestreo Polietápico</a:t>
            </a:r>
          </a:p>
          <a:p>
            <a:endParaRPr lang="es-MX" sz="2400" dirty="0">
              <a:solidFill>
                <a:schemeClr val="bg1"/>
              </a:solidFill>
            </a:endParaRPr>
          </a:p>
        </p:txBody>
      </p:sp>
      <p:sp>
        <p:nvSpPr>
          <p:cNvPr id="3" name="Rectángulo 2"/>
          <p:cNvSpPr/>
          <p:nvPr/>
        </p:nvSpPr>
        <p:spPr>
          <a:xfrm>
            <a:off x="152402" y="2473070"/>
            <a:ext cx="2867891" cy="2800767"/>
          </a:xfrm>
          <a:prstGeom prst="rect">
            <a:avLst/>
          </a:prstGeom>
        </p:spPr>
        <p:txBody>
          <a:bodyPr wrap="square">
            <a:spAutoFit/>
          </a:bodyPr>
          <a:lstStyle/>
          <a:p>
            <a:pPr algn="just"/>
            <a:r>
              <a:rPr lang="es-CR" sz="1600" dirty="0">
                <a:solidFill>
                  <a:schemeClr val="tx1">
                    <a:lumMod val="65000"/>
                    <a:lumOff val="35000"/>
                  </a:schemeClr>
                </a:solidFill>
                <a:latin typeface="Century Gothic" panose="020B0502020202020204" pitchFamily="34" charset="0"/>
              </a:rPr>
              <a:t>La selección de la muestra se realiza en una sola etapa, directamente y sin reemplazamientos.</a:t>
            </a:r>
          </a:p>
          <a:p>
            <a:pPr algn="just"/>
            <a:endParaRPr lang="es-CR" sz="1600" dirty="0">
              <a:solidFill>
                <a:schemeClr val="tx1">
                  <a:lumMod val="65000"/>
                  <a:lumOff val="35000"/>
                </a:schemeClr>
              </a:solidFill>
              <a:latin typeface="Century Gothic" panose="020B0502020202020204" pitchFamily="34" charset="0"/>
            </a:endParaRPr>
          </a:p>
          <a:p>
            <a:pPr algn="just"/>
            <a:r>
              <a:rPr lang="es-CR" sz="1600" dirty="0">
                <a:solidFill>
                  <a:schemeClr val="tx1">
                    <a:lumMod val="65000"/>
                    <a:lumOff val="35000"/>
                  </a:schemeClr>
                </a:solidFill>
                <a:latin typeface="Century Gothic" panose="020B0502020202020204" pitchFamily="34" charset="0"/>
              </a:rPr>
              <a:t>Aplicable en poblaciones pequeñas y plenamente identificables</a:t>
            </a:r>
          </a:p>
          <a:p>
            <a:pPr algn="just"/>
            <a:endParaRPr lang="es-ES" sz="1600" dirty="0">
              <a:solidFill>
                <a:schemeClr val="tx1">
                  <a:lumMod val="65000"/>
                  <a:lumOff val="35000"/>
                </a:schemeClr>
              </a:solidFill>
              <a:latin typeface="Century Gothic" panose="020B0502020202020204" pitchFamily="34" charset="0"/>
            </a:endParaRPr>
          </a:p>
          <a:p>
            <a:pPr algn="just"/>
            <a:endParaRPr lang="es-CR" sz="1600" dirty="0">
              <a:solidFill>
                <a:schemeClr val="tx1">
                  <a:lumMod val="65000"/>
                  <a:lumOff val="35000"/>
                </a:schemeClr>
              </a:solidFill>
              <a:latin typeface="Century Gothic" panose="020B0502020202020204" pitchFamily="34" charset="0"/>
            </a:endParaRPr>
          </a:p>
          <a:p>
            <a:pPr algn="just"/>
            <a:endParaRPr lang="es-CR" sz="1600" dirty="0">
              <a:solidFill>
                <a:schemeClr val="tx1">
                  <a:lumMod val="65000"/>
                  <a:lumOff val="35000"/>
                </a:schemeClr>
              </a:solidFill>
              <a:latin typeface="Century Gothic" panose="020B0502020202020204" pitchFamily="34" charset="0"/>
            </a:endParaRPr>
          </a:p>
        </p:txBody>
      </p:sp>
      <p:sp>
        <p:nvSpPr>
          <p:cNvPr id="7" name="Rectángulo 6"/>
          <p:cNvSpPr/>
          <p:nvPr/>
        </p:nvSpPr>
        <p:spPr>
          <a:xfrm>
            <a:off x="3228395" y="2464197"/>
            <a:ext cx="2853467" cy="2062103"/>
          </a:xfrm>
          <a:prstGeom prst="rect">
            <a:avLst/>
          </a:prstGeom>
        </p:spPr>
        <p:txBody>
          <a:bodyPr wrap="square">
            <a:spAutoFit/>
          </a:bodyPr>
          <a:lstStyle/>
          <a:p>
            <a:pPr algn="just"/>
            <a:r>
              <a:rPr lang="es-CR" sz="1600" dirty="0">
                <a:solidFill>
                  <a:schemeClr val="tx1">
                    <a:lumMod val="65000"/>
                    <a:lumOff val="35000"/>
                  </a:schemeClr>
                </a:solidFill>
                <a:latin typeface="Century Gothic" panose="020B0502020202020204" pitchFamily="34" charset="0"/>
              </a:rPr>
              <a:t>Se utiliza en muestras ordenadas. </a:t>
            </a:r>
          </a:p>
          <a:p>
            <a:endParaRPr lang="es-CR" sz="1600" dirty="0">
              <a:solidFill>
                <a:schemeClr val="tx1">
                  <a:lumMod val="65000"/>
                  <a:lumOff val="35000"/>
                </a:schemeClr>
              </a:solidFill>
              <a:latin typeface="Century Gothic" panose="020B0502020202020204" pitchFamily="34" charset="0"/>
            </a:endParaRPr>
          </a:p>
          <a:p>
            <a:pPr algn="just"/>
            <a:r>
              <a:rPr lang="es-CR" sz="1600" dirty="0">
                <a:solidFill>
                  <a:schemeClr val="tx1">
                    <a:lumMod val="65000"/>
                    <a:lumOff val="35000"/>
                  </a:schemeClr>
                </a:solidFill>
                <a:latin typeface="Century Gothic" panose="020B0502020202020204" pitchFamily="34" charset="0"/>
              </a:rPr>
              <a:t>Consiste en seleccionar al azar un elemento y a partir de él, incrementando un intervalo fijo, seleccionar toda la muestra.</a:t>
            </a:r>
          </a:p>
        </p:txBody>
      </p:sp>
      <p:sp>
        <p:nvSpPr>
          <p:cNvPr id="8" name="Rectángulo 7"/>
          <p:cNvSpPr/>
          <p:nvPr/>
        </p:nvSpPr>
        <p:spPr>
          <a:xfrm>
            <a:off x="6373091" y="2473070"/>
            <a:ext cx="2784764" cy="1815882"/>
          </a:xfrm>
          <a:prstGeom prst="rect">
            <a:avLst/>
          </a:prstGeom>
        </p:spPr>
        <p:txBody>
          <a:bodyPr wrap="square">
            <a:spAutoFit/>
          </a:bodyPr>
          <a:lstStyle/>
          <a:p>
            <a:pPr algn="just"/>
            <a:r>
              <a:rPr lang="es-CR" sz="1600" dirty="0">
                <a:solidFill>
                  <a:schemeClr val="tx1">
                    <a:lumMod val="65000"/>
                    <a:lumOff val="35000"/>
                  </a:schemeClr>
                </a:solidFill>
                <a:latin typeface="Century Gothic" panose="020B0502020202020204" pitchFamily="34" charset="0"/>
              </a:rPr>
              <a:t>Se dividen los elementos del universo en grupos (estratos), donde el conjunto de los grupos forman la totalidad del universo. </a:t>
            </a:r>
          </a:p>
          <a:p>
            <a:pPr algn="just"/>
            <a:endParaRPr lang="es-CR" sz="1600" dirty="0">
              <a:solidFill>
                <a:schemeClr val="tx1">
                  <a:lumMod val="65000"/>
                  <a:lumOff val="35000"/>
                </a:schemeClr>
              </a:solidFill>
              <a:latin typeface="Century Gothic" panose="020B0502020202020204" pitchFamily="34" charset="0"/>
            </a:endParaRPr>
          </a:p>
        </p:txBody>
      </p:sp>
      <p:sp>
        <p:nvSpPr>
          <p:cNvPr id="13" name="Rectángulo 12"/>
          <p:cNvSpPr/>
          <p:nvPr/>
        </p:nvSpPr>
        <p:spPr>
          <a:xfrm>
            <a:off x="9483832" y="2464197"/>
            <a:ext cx="2506881" cy="1569660"/>
          </a:xfrm>
          <a:prstGeom prst="rect">
            <a:avLst/>
          </a:prstGeom>
        </p:spPr>
        <p:txBody>
          <a:bodyPr wrap="square">
            <a:spAutoFit/>
          </a:bodyPr>
          <a:lstStyle/>
          <a:p>
            <a:pPr algn="just"/>
            <a:r>
              <a:rPr lang="es-ES" sz="1600" dirty="0">
                <a:solidFill>
                  <a:schemeClr val="tx1">
                    <a:lumMod val="65000"/>
                    <a:lumOff val="35000"/>
                  </a:schemeClr>
                </a:solidFill>
                <a:latin typeface="Century Gothic" panose="020B0502020202020204" pitchFamily="34" charset="0"/>
              </a:rPr>
              <a:t>El muestreo se realiza en varias etapas y en cada una de ellas es posible utilizar el mismo o distinto tipo de muestreo.</a:t>
            </a:r>
            <a:endParaRPr lang="es-CR" sz="1600" dirty="0">
              <a:solidFill>
                <a:schemeClr val="tx1">
                  <a:lumMod val="65000"/>
                  <a:lumOff val="35000"/>
                </a:schemeClr>
              </a:solidFill>
              <a:latin typeface="Century Gothic" panose="020B0502020202020204" pitchFamily="34" charset="0"/>
            </a:endParaRPr>
          </a:p>
        </p:txBody>
      </p:sp>
      <p:pic>
        <p:nvPicPr>
          <p:cNvPr id="16" name="Imagen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616" y="4854709"/>
            <a:ext cx="356429" cy="356429"/>
          </a:xfrm>
          <a:prstGeom prst="rect">
            <a:avLst/>
          </a:prstGeom>
        </p:spPr>
      </p:pic>
      <p:pic>
        <p:nvPicPr>
          <p:cNvPr id="19" name="Imagen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01" y="4859868"/>
            <a:ext cx="356429" cy="356429"/>
          </a:xfrm>
          <a:prstGeom prst="rect">
            <a:avLst/>
          </a:prstGeom>
        </p:spPr>
      </p:pic>
      <p:pic>
        <p:nvPicPr>
          <p:cNvPr id="21" name="Imagen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6442" y="4854039"/>
            <a:ext cx="356429" cy="356429"/>
          </a:xfrm>
          <a:prstGeom prst="rect">
            <a:avLst/>
          </a:prstGeom>
        </p:spPr>
      </p:pic>
      <p:pic>
        <p:nvPicPr>
          <p:cNvPr id="23" name="Imagen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0648" y="4855147"/>
            <a:ext cx="356429" cy="356429"/>
          </a:xfrm>
          <a:prstGeom prst="rect">
            <a:avLst/>
          </a:prstGeom>
        </p:spPr>
      </p:pic>
      <p:pic>
        <p:nvPicPr>
          <p:cNvPr id="24" name="Imagen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509" y="5327494"/>
            <a:ext cx="356429" cy="356429"/>
          </a:xfrm>
          <a:prstGeom prst="rect">
            <a:avLst/>
          </a:prstGeom>
        </p:spPr>
      </p:pic>
      <p:pic>
        <p:nvPicPr>
          <p:cNvPr id="25" name="Imagen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96" y="5330527"/>
            <a:ext cx="356429" cy="356429"/>
          </a:xfrm>
          <a:prstGeom prst="rect">
            <a:avLst/>
          </a:prstGeom>
        </p:spPr>
      </p:pic>
      <p:pic>
        <p:nvPicPr>
          <p:cNvPr id="26" name="Imagen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2026" y="5332712"/>
            <a:ext cx="356429" cy="356429"/>
          </a:xfrm>
          <a:prstGeom prst="rect">
            <a:avLst/>
          </a:prstGeom>
        </p:spPr>
      </p:pic>
      <p:pic>
        <p:nvPicPr>
          <p:cNvPr id="27" name="Imagen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5635" y="5327492"/>
            <a:ext cx="356429" cy="356429"/>
          </a:xfrm>
          <a:prstGeom prst="rect">
            <a:avLst/>
          </a:prstGeom>
        </p:spPr>
      </p:pic>
      <p:pic>
        <p:nvPicPr>
          <p:cNvPr id="28" name="Imagen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9218" y="4836235"/>
            <a:ext cx="375341" cy="375341"/>
          </a:xfrm>
          <a:prstGeom prst="rect">
            <a:avLst/>
          </a:prstGeom>
        </p:spPr>
      </p:pic>
      <p:pic>
        <p:nvPicPr>
          <p:cNvPr id="29" name="Imagen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6756" y="5318037"/>
            <a:ext cx="375341" cy="375341"/>
          </a:xfrm>
          <a:prstGeom prst="rect">
            <a:avLst/>
          </a:prstGeom>
        </p:spPr>
      </p:pic>
      <p:pic>
        <p:nvPicPr>
          <p:cNvPr id="30" name="Imagen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7007" y="5318477"/>
            <a:ext cx="375341" cy="375341"/>
          </a:xfrm>
          <a:prstGeom prst="rect">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0521" y="4834300"/>
            <a:ext cx="375341" cy="375341"/>
          </a:xfrm>
          <a:prstGeom prst="rect">
            <a:avLst/>
          </a:prstGeom>
        </p:spPr>
      </p:pic>
      <p:pic>
        <p:nvPicPr>
          <p:cNvPr id="32" name="Imagen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123" y="4829960"/>
            <a:ext cx="356429" cy="356429"/>
          </a:xfrm>
          <a:prstGeom prst="rect">
            <a:avLst/>
          </a:prstGeom>
        </p:spPr>
      </p:pic>
      <p:pic>
        <p:nvPicPr>
          <p:cNvPr id="33" name="Imagen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3575" y="6261082"/>
            <a:ext cx="356429" cy="356429"/>
          </a:xfrm>
          <a:prstGeom prst="rect">
            <a:avLst/>
          </a:prstGeom>
        </p:spPr>
      </p:pic>
      <p:pic>
        <p:nvPicPr>
          <p:cNvPr id="34" name="Imagen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3170" y="5299169"/>
            <a:ext cx="356429" cy="356429"/>
          </a:xfrm>
          <a:prstGeom prst="rect">
            <a:avLst/>
          </a:prstGeom>
        </p:spPr>
      </p:pic>
      <p:pic>
        <p:nvPicPr>
          <p:cNvPr id="35" name="Imagen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3671" y="5797247"/>
            <a:ext cx="356429" cy="356429"/>
          </a:xfrm>
          <a:prstGeom prst="rect">
            <a:avLst/>
          </a:prstGeom>
        </p:spPr>
      </p:pic>
      <p:pic>
        <p:nvPicPr>
          <p:cNvPr id="36" name="Imagen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2947" y="5288569"/>
            <a:ext cx="356429" cy="356429"/>
          </a:xfrm>
          <a:prstGeom prst="rect">
            <a:avLst/>
          </a:prstGeom>
        </p:spPr>
      </p:pic>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6242" y="4782179"/>
            <a:ext cx="356429" cy="356429"/>
          </a:xfrm>
          <a:prstGeom prst="rect">
            <a:avLst/>
          </a:prstGeom>
        </p:spPr>
      </p:pic>
      <p:pic>
        <p:nvPicPr>
          <p:cNvPr id="38" name="Imagen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1926" y="5797247"/>
            <a:ext cx="356429" cy="356429"/>
          </a:xfrm>
          <a:prstGeom prst="rect">
            <a:avLst/>
          </a:prstGeom>
        </p:spPr>
      </p:pic>
      <p:pic>
        <p:nvPicPr>
          <p:cNvPr id="39" name="Imagen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2469" y="6295325"/>
            <a:ext cx="356429" cy="356429"/>
          </a:xfrm>
          <a:prstGeom prst="rect">
            <a:avLst/>
          </a:prstGeom>
        </p:spPr>
      </p:pic>
      <p:pic>
        <p:nvPicPr>
          <p:cNvPr id="40" name="Imagen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3014" y="5280257"/>
            <a:ext cx="375341" cy="375341"/>
          </a:xfrm>
          <a:prstGeom prst="rect">
            <a:avLst/>
          </a:prstGeom>
        </p:spPr>
      </p:pic>
      <p:pic>
        <p:nvPicPr>
          <p:cNvPr id="41" name="Imagen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3477" y="6285868"/>
            <a:ext cx="375341" cy="375341"/>
          </a:xfrm>
          <a:prstGeom prst="rect">
            <a:avLst/>
          </a:prstGeom>
        </p:spPr>
      </p:pic>
      <p:pic>
        <p:nvPicPr>
          <p:cNvPr id="42" name="Imagen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0557" y="4754079"/>
            <a:ext cx="375341" cy="375341"/>
          </a:xfrm>
          <a:prstGeom prst="rect">
            <a:avLst/>
          </a:prstGeom>
        </p:spPr>
      </p:pic>
      <p:pic>
        <p:nvPicPr>
          <p:cNvPr id="43" name="Imagen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1269" y="5750918"/>
            <a:ext cx="375341" cy="375341"/>
          </a:xfrm>
          <a:prstGeom prst="rect">
            <a:avLst/>
          </a:prstGeom>
        </p:spPr>
      </p:pic>
      <p:sp>
        <p:nvSpPr>
          <p:cNvPr id="10" name="CuadroTexto 9"/>
          <p:cNvSpPr txBox="1"/>
          <p:nvPr/>
        </p:nvSpPr>
        <p:spPr>
          <a:xfrm>
            <a:off x="3492936" y="4870017"/>
            <a:ext cx="301686" cy="369332"/>
          </a:xfrm>
          <a:prstGeom prst="rect">
            <a:avLst/>
          </a:prstGeom>
          <a:noFill/>
        </p:spPr>
        <p:txBody>
          <a:bodyPr wrap="none" rtlCol="0">
            <a:spAutoFit/>
          </a:bodyPr>
          <a:lstStyle/>
          <a:p>
            <a:r>
              <a:rPr lang="es-ES" dirty="0">
                <a:solidFill>
                  <a:srgbClr val="949494"/>
                </a:solidFill>
              </a:rPr>
              <a:t>1</a:t>
            </a:r>
            <a:endParaRPr lang="es-CR" dirty="0">
              <a:solidFill>
                <a:srgbClr val="949494"/>
              </a:solidFill>
            </a:endParaRPr>
          </a:p>
        </p:txBody>
      </p:sp>
      <p:sp>
        <p:nvSpPr>
          <p:cNvPr id="44" name="CuadroTexto 43"/>
          <p:cNvSpPr txBox="1"/>
          <p:nvPr/>
        </p:nvSpPr>
        <p:spPr>
          <a:xfrm>
            <a:off x="3500693" y="5299169"/>
            <a:ext cx="301686" cy="369332"/>
          </a:xfrm>
          <a:prstGeom prst="rect">
            <a:avLst/>
          </a:prstGeom>
          <a:noFill/>
        </p:spPr>
        <p:txBody>
          <a:bodyPr wrap="none" rtlCol="0">
            <a:spAutoFit/>
          </a:bodyPr>
          <a:lstStyle/>
          <a:p>
            <a:r>
              <a:rPr lang="es-ES" dirty="0">
                <a:solidFill>
                  <a:srgbClr val="949494"/>
                </a:solidFill>
              </a:rPr>
              <a:t>2</a:t>
            </a:r>
            <a:endParaRPr lang="es-CR" dirty="0">
              <a:solidFill>
                <a:srgbClr val="949494"/>
              </a:solidFill>
            </a:endParaRPr>
          </a:p>
        </p:txBody>
      </p:sp>
      <p:sp>
        <p:nvSpPr>
          <p:cNvPr id="48" name="CuadroTexto 47"/>
          <p:cNvSpPr txBox="1"/>
          <p:nvPr/>
        </p:nvSpPr>
        <p:spPr>
          <a:xfrm>
            <a:off x="3497781" y="5790795"/>
            <a:ext cx="301686" cy="369332"/>
          </a:xfrm>
          <a:prstGeom prst="rect">
            <a:avLst/>
          </a:prstGeom>
          <a:noFill/>
        </p:spPr>
        <p:txBody>
          <a:bodyPr wrap="none" rtlCol="0">
            <a:spAutoFit/>
          </a:bodyPr>
          <a:lstStyle/>
          <a:p>
            <a:r>
              <a:rPr lang="es-ES" dirty="0">
                <a:solidFill>
                  <a:srgbClr val="949494"/>
                </a:solidFill>
              </a:rPr>
              <a:t>3</a:t>
            </a:r>
            <a:endParaRPr lang="es-CR" dirty="0">
              <a:solidFill>
                <a:srgbClr val="949494"/>
              </a:solidFill>
            </a:endParaRPr>
          </a:p>
        </p:txBody>
      </p:sp>
      <p:sp>
        <p:nvSpPr>
          <p:cNvPr id="49" name="CuadroTexto 48"/>
          <p:cNvSpPr txBox="1"/>
          <p:nvPr/>
        </p:nvSpPr>
        <p:spPr>
          <a:xfrm>
            <a:off x="3496107" y="6282422"/>
            <a:ext cx="301686" cy="369332"/>
          </a:xfrm>
          <a:prstGeom prst="rect">
            <a:avLst/>
          </a:prstGeom>
          <a:noFill/>
        </p:spPr>
        <p:txBody>
          <a:bodyPr wrap="none" rtlCol="0">
            <a:spAutoFit/>
          </a:bodyPr>
          <a:lstStyle/>
          <a:p>
            <a:r>
              <a:rPr lang="es-ES" dirty="0">
                <a:solidFill>
                  <a:srgbClr val="949494"/>
                </a:solidFill>
              </a:rPr>
              <a:t>4</a:t>
            </a:r>
            <a:endParaRPr lang="es-CR" dirty="0">
              <a:solidFill>
                <a:srgbClr val="949494"/>
              </a:solidFill>
            </a:endParaRPr>
          </a:p>
        </p:txBody>
      </p:sp>
      <p:sp>
        <p:nvSpPr>
          <p:cNvPr id="50" name="CuadroTexto 49"/>
          <p:cNvSpPr txBox="1"/>
          <p:nvPr/>
        </p:nvSpPr>
        <p:spPr>
          <a:xfrm>
            <a:off x="4339262" y="4874771"/>
            <a:ext cx="301686" cy="369332"/>
          </a:xfrm>
          <a:prstGeom prst="rect">
            <a:avLst/>
          </a:prstGeom>
          <a:noFill/>
        </p:spPr>
        <p:txBody>
          <a:bodyPr wrap="none" rtlCol="0">
            <a:spAutoFit/>
          </a:bodyPr>
          <a:lstStyle/>
          <a:p>
            <a:r>
              <a:rPr lang="es-ES" dirty="0">
                <a:solidFill>
                  <a:srgbClr val="949494"/>
                </a:solidFill>
              </a:rPr>
              <a:t>5</a:t>
            </a:r>
            <a:endParaRPr lang="es-CR" dirty="0">
              <a:solidFill>
                <a:srgbClr val="949494"/>
              </a:solidFill>
            </a:endParaRPr>
          </a:p>
        </p:txBody>
      </p:sp>
      <p:sp>
        <p:nvSpPr>
          <p:cNvPr id="51" name="CuadroTexto 50"/>
          <p:cNvSpPr txBox="1"/>
          <p:nvPr/>
        </p:nvSpPr>
        <p:spPr>
          <a:xfrm>
            <a:off x="4347019" y="5303923"/>
            <a:ext cx="301686" cy="369332"/>
          </a:xfrm>
          <a:prstGeom prst="rect">
            <a:avLst/>
          </a:prstGeom>
          <a:noFill/>
        </p:spPr>
        <p:txBody>
          <a:bodyPr wrap="none" rtlCol="0">
            <a:spAutoFit/>
          </a:bodyPr>
          <a:lstStyle/>
          <a:p>
            <a:r>
              <a:rPr lang="es-ES" dirty="0">
                <a:solidFill>
                  <a:srgbClr val="949494"/>
                </a:solidFill>
              </a:rPr>
              <a:t>6</a:t>
            </a:r>
            <a:endParaRPr lang="es-CR" dirty="0">
              <a:solidFill>
                <a:srgbClr val="949494"/>
              </a:solidFill>
            </a:endParaRPr>
          </a:p>
        </p:txBody>
      </p:sp>
      <p:sp>
        <p:nvSpPr>
          <p:cNvPr id="52" name="CuadroTexto 51"/>
          <p:cNvSpPr txBox="1"/>
          <p:nvPr/>
        </p:nvSpPr>
        <p:spPr>
          <a:xfrm>
            <a:off x="4344107" y="5795549"/>
            <a:ext cx="301686" cy="369332"/>
          </a:xfrm>
          <a:prstGeom prst="rect">
            <a:avLst/>
          </a:prstGeom>
          <a:noFill/>
        </p:spPr>
        <p:txBody>
          <a:bodyPr wrap="none" rtlCol="0">
            <a:spAutoFit/>
          </a:bodyPr>
          <a:lstStyle/>
          <a:p>
            <a:r>
              <a:rPr lang="es-ES" dirty="0">
                <a:solidFill>
                  <a:srgbClr val="949494"/>
                </a:solidFill>
              </a:rPr>
              <a:t>7</a:t>
            </a:r>
            <a:endParaRPr lang="es-CR" dirty="0">
              <a:solidFill>
                <a:srgbClr val="949494"/>
              </a:solidFill>
            </a:endParaRPr>
          </a:p>
        </p:txBody>
      </p:sp>
      <p:sp>
        <p:nvSpPr>
          <p:cNvPr id="53" name="CuadroTexto 52"/>
          <p:cNvSpPr txBox="1"/>
          <p:nvPr/>
        </p:nvSpPr>
        <p:spPr>
          <a:xfrm>
            <a:off x="4342433" y="6287176"/>
            <a:ext cx="301686" cy="369332"/>
          </a:xfrm>
          <a:prstGeom prst="rect">
            <a:avLst/>
          </a:prstGeom>
          <a:noFill/>
        </p:spPr>
        <p:txBody>
          <a:bodyPr wrap="none" rtlCol="0">
            <a:spAutoFit/>
          </a:bodyPr>
          <a:lstStyle/>
          <a:p>
            <a:r>
              <a:rPr lang="es-ES" dirty="0">
                <a:solidFill>
                  <a:srgbClr val="949494"/>
                </a:solidFill>
              </a:rPr>
              <a:t>8</a:t>
            </a:r>
            <a:endParaRPr lang="es-CR" dirty="0">
              <a:solidFill>
                <a:srgbClr val="949494"/>
              </a:solidFill>
            </a:endParaRPr>
          </a:p>
        </p:txBody>
      </p:sp>
      <p:sp>
        <p:nvSpPr>
          <p:cNvPr id="54" name="CuadroTexto 53"/>
          <p:cNvSpPr txBox="1"/>
          <p:nvPr/>
        </p:nvSpPr>
        <p:spPr>
          <a:xfrm>
            <a:off x="5197949" y="4870017"/>
            <a:ext cx="301686" cy="369332"/>
          </a:xfrm>
          <a:prstGeom prst="rect">
            <a:avLst/>
          </a:prstGeom>
          <a:noFill/>
        </p:spPr>
        <p:txBody>
          <a:bodyPr wrap="none" rtlCol="0">
            <a:spAutoFit/>
          </a:bodyPr>
          <a:lstStyle/>
          <a:p>
            <a:r>
              <a:rPr lang="es-ES" dirty="0">
                <a:solidFill>
                  <a:srgbClr val="949494"/>
                </a:solidFill>
              </a:rPr>
              <a:t>9</a:t>
            </a:r>
            <a:endParaRPr lang="es-CR" dirty="0">
              <a:solidFill>
                <a:srgbClr val="949494"/>
              </a:solidFill>
            </a:endParaRPr>
          </a:p>
        </p:txBody>
      </p:sp>
      <p:sp>
        <p:nvSpPr>
          <p:cNvPr id="55" name="CuadroTexto 54"/>
          <p:cNvSpPr txBox="1"/>
          <p:nvPr/>
        </p:nvSpPr>
        <p:spPr>
          <a:xfrm>
            <a:off x="5140391" y="5299169"/>
            <a:ext cx="418704" cy="369332"/>
          </a:xfrm>
          <a:prstGeom prst="rect">
            <a:avLst/>
          </a:prstGeom>
          <a:noFill/>
        </p:spPr>
        <p:txBody>
          <a:bodyPr wrap="none" rtlCol="0">
            <a:spAutoFit/>
          </a:bodyPr>
          <a:lstStyle/>
          <a:p>
            <a:r>
              <a:rPr lang="es-ES" dirty="0">
                <a:solidFill>
                  <a:srgbClr val="949494"/>
                </a:solidFill>
              </a:rPr>
              <a:t>10</a:t>
            </a:r>
            <a:endParaRPr lang="es-CR" dirty="0">
              <a:solidFill>
                <a:srgbClr val="949494"/>
              </a:solidFill>
            </a:endParaRPr>
          </a:p>
        </p:txBody>
      </p:sp>
      <p:sp>
        <p:nvSpPr>
          <p:cNvPr id="56" name="CuadroTexto 55"/>
          <p:cNvSpPr txBox="1"/>
          <p:nvPr/>
        </p:nvSpPr>
        <p:spPr>
          <a:xfrm>
            <a:off x="5137479" y="5790795"/>
            <a:ext cx="418704" cy="369332"/>
          </a:xfrm>
          <a:prstGeom prst="rect">
            <a:avLst/>
          </a:prstGeom>
          <a:noFill/>
        </p:spPr>
        <p:txBody>
          <a:bodyPr wrap="none" rtlCol="0">
            <a:spAutoFit/>
          </a:bodyPr>
          <a:lstStyle/>
          <a:p>
            <a:r>
              <a:rPr lang="es-ES" dirty="0">
                <a:solidFill>
                  <a:srgbClr val="949494"/>
                </a:solidFill>
              </a:rPr>
              <a:t>11</a:t>
            </a:r>
            <a:endParaRPr lang="es-CR" dirty="0">
              <a:solidFill>
                <a:srgbClr val="949494"/>
              </a:solidFill>
            </a:endParaRPr>
          </a:p>
        </p:txBody>
      </p:sp>
      <p:sp>
        <p:nvSpPr>
          <p:cNvPr id="57" name="CuadroTexto 56"/>
          <p:cNvSpPr txBox="1"/>
          <p:nvPr/>
        </p:nvSpPr>
        <p:spPr>
          <a:xfrm>
            <a:off x="5135805" y="6282422"/>
            <a:ext cx="418704" cy="369332"/>
          </a:xfrm>
          <a:prstGeom prst="rect">
            <a:avLst/>
          </a:prstGeom>
          <a:noFill/>
        </p:spPr>
        <p:txBody>
          <a:bodyPr wrap="none" rtlCol="0">
            <a:spAutoFit/>
          </a:bodyPr>
          <a:lstStyle/>
          <a:p>
            <a:r>
              <a:rPr lang="es-ES" dirty="0">
                <a:solidFill>
                  <a:srgbClr val="949494"/>
                </a:solidFill>
              </a:rPr>
              <a:t>12</a:t>
            </a:r>
            <a:endParaRPr lang="es-CR" dirty="0">
              <a:solidFill>
                <a:srgbClr val="949494"/>
              </a:solidFill>
            </a:endParaRPr>
          </a:p>
        </p:txBody>
      </p:sp>
      <p:pic>
        <p:nvPicPr>
          <p:cNvPr id="58" name="Imagen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5230" y="4797091"/>
            <a:ext cx="356429" cy="356429"/>
          </a:xfrm>
          <a:prstGeom prst="rect">
            <a:avLst/>
          </a:prstGeom>
        </p:spPr>
      </p:pic>
      <p:pic>
        <p:nvPicPr>
          <p:cNvPr id="59" name="Imagen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7703" y="4805438"/>
            <a:ext cx="356429" cy="356429"/>
          </a:xfrm>
          <a:prstGeom prst="rect">
            <a:avLst/>
          </a:prstGeom>
        </p:spPr>
      </p:pic>
      <p:pic>
        <p:nvPicPr>
          <p:cNvPr id="60" name="Imagen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29664" y="4805438"/>
            <a:ext cx="356429" cy="356429"/>
          </a:xfrm>
          <a:prstGeom prst="rect">
            <a:avLst/>
          </a:prstGeom>
        </p:spPr>
      </p:pic>
      <p:pic>
        <p:nvPicPr>
          <p:cNvPr id="61" name="Imagen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3870" y="4806546"/>
            <a:ext cx="356429" cy="356429"/>
          </a:xfrm>
          <a:prstGeom prst="rect">
            <a:avLst/>
          </a:prstGeom>
        </p:spPr>
      </p:pic>
      <p:pic>
        <p:nvPicPr>
          <p:cNvPr id="62" name="Imagen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4468" y="5282753"/>
            <a:ext cx="356429" cy="356429"/>
          </a:xfrm>
          <a:prstGeom prst="rect">
            <a:avLst/>
          </a:prstGeom>
        </p:spPr>
      </p:pic>
      <p:pic>
        <p:nvPicPr>
          <p:cNvPr id="63" name="Imagen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7598" y="5276097"/>
            <a:ext cx="356429" cy="356429"/>
          </a:xfrm>
          <a:prstGeom prst="rect">
            <a:avLst/>
          </a:prstGeom>
        </p:spPr>
      </p:pic>
      <p:pic>
        <p:nvPicPr>
          <p:cNvPr id="64" name="Imagen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5248" y="5284111"/>
            <a:ext cx="356429" cy="356429"/>
          </a:xfrm>
          <a:prstGeom prst="rect">
            <a:avLst/>
          </a:prstGeom>
        </p:spPr>
      </p:pic>
      <p:pic>
        <p:nvPicPr>
          <p:cNvPr id="65" name="Imagen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8857" y="5278891"/>
            <a:ext cx="356429" cy="356429"/>
          </a:xfrm>
          <a:prstGeom prst="rect">
            <a:avLst/>
          </a:prstGeom>
        </p:spPr>
      </p:pic>
      <p:pic>
        <p:nvPicPr>
          <p:cNvPr id="66" name="Imagen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2440" y="4787634"/>
            <a:ext cx="375341" cy="375341"/>
          </a:xfrm>
          <a:prstGeom prst="rect">
            <a:avLst/>
          </a:prstGeom>
        </p:spPr>
      </p:pic>
      <p:pic>
        <p:nvPicPr>
          <p:cNvPr id="67" name="Imagen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9978" y="5269436"/>
            <a:ext cx="375341" cy="375341"/>
          </a:xfrm>
          <a:prstGeom prst="rect">
            <a:avLst/>
          </a:prstGeom>
        </p:spPr>
      </p:pic>
      <p:pic>
        <p:nvPicPr>
          <p:cNvPr id="68" name="Imagen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9862" y="5247940"/>
            <a:ext cx="375341" cy="375341"/>
          </a:xfrm>
          <a:prstGeom prst="rect">
            <a:avLst/>
          </a:prstGeom>
        </p:spPr>
      </p:pic>
      <p:pic>
        <p:nvPicPr>
          <p:cNvPr id="69" name="Imagen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6823" y="4779870"/>
            <a:ext cx="375341" cy="375341"/>
          </a:xfrm>
          <a:prstGeom prst="rect">
            <a:avLst/>
          </a:prstGeom>
        </p:spPr>
      </p:pic>
      <p:sp>
        <p:nvSpPr>
          <p:cNvPr id="82" name="CuadroTexto 81"/>
          <p:cNvSpPr txBox="1"/>
          <p:nvPr/>
        </p:nvSpPr>
        <p:spPr>
          <a:xfrm>
            <a:off x="6282661" y="5667684"/>
            <a:ext cx="803553" cy="307777"/>
          </a:xfrm>
          <a:prstGeom prst="rect">
            <a:avLst/>
          </a:prstGeom>
          <a:noFill/>
        </p:spPr>
        <p:txBody>
          <a:bodyPr wrap="none" rtlCol="0">
            <a:spAutoFit/>
          </a:bodyPr>
          <a:lstStyle/>
          <a:p>
            <a:r>
              <a:rPr lang="es-ES" sz="1400" dirty="0">
                <a:solidFill>
                  <a:srgbClr val="949494"/>
                </a:solidFill>
              </a:rPr>
              <a:t>Médicos</a:t>
            </a:r>
            <a:endParaRPr lang="es-CR" sz="1400" dirty="0">
              <a:solidFill>
                <a:srgbClr val="949494"/>
              </a:solidFill>
            </a:endParaRPr>
          </a:p>
        </p:txBody>
      </p:sp>
      <p:sp>
        <p:nvSpPr>
          <p:cNvPr id="83" name="CuadroTexto 82"/>
          <p:cNvSpPr txBox="1"/>
          <p:nvPr/>
        </p:nvSpPr>
        <p:spPr>
          <a:xfrm>
            <a:off x="7127535" y="5678353"/>
            <a:ext cx="905889" cy="307777"/>
          </a:xfrm>
          <a:prstGeom prst="rect">
            <a:avLst/>
          </a:prstGeom>
          <a:noFill/>
        </p:spPr>
        <p:txBody>
          <a:bodyPr wrap="none" rtlCol="0">
            <a:spAutoFit/>
          </a:bodyPr>
          <a:lstStyle/>
          <a:p>
            <a:r>
              <a:rPr lang="es-ES" sz="1400" dirty="0">
                <a:solidFill>
                  <a:srgbClr val="949494"/>
                </a:solidFill>
              </a:rPr>
              <a:t>Abogados</a:t>
            </a:r>
            <a:endParaRPr lang="es-CR" sz="1400" dirty="0">
              <a:solidFill>
                <a:srgbClr val="949494"/>
              </a:solidFill>
            </a:endParaRPr>
          </a:p>
        </p:txBody>
      </p:sp>
      <p:sp>
        <p:nvSpPr>
          <p:cNvPr id="84" name="CuadroTexto 83"/>
          <p:cNvSpPr txBox="1"/>
          <p:nvPr/>
        </p:nvSpPr>
        <p:spPr>
          <a:xfrm>
            <a:off x="8173049" y="5688484"/>
            <a:ext cx="869084" cy="307777"/>
          </a:xfrm>
          <a:prstGeom prst="rect">
            <a:avLst/>
          </a:prstGeom>
          <a:noFill/>
        </p:spPr>
        <p:txBody>
          <a:bodyPr wrap="none" rtlCol="0">
            <a:spAutoFit/>
          </a:bodyPr>
          <a:lstStyle/>
          <a:p>
            <a:r>
              <a:rPr lang="es-ES" sz="1400" dirty="0">
                <a:solidFill>
                  <a:srgbClr val="949494"/>
                </a:solidFill>
              </a:rPr>
              <a:t>Maestros</a:t>
            </a:r>
            <a:endParaRPr lang="es-CR" sz="1400" dirty="0">
              <a:solidFill>
                <a:srgbClr val="949494"/>
              </a:solidFill>
            </a:endParaRPr>
          </a:p>
        </p:txBody>
      </p:sp>
      <p:pic>
        <p:nvPicPr>
          <p:cNvPr id="85" name="Imagen 8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9380" y="4059921"/>
            <a:ext cx="2648665" cy="1258116"/>
          </a:xfrm>
          <a:prstGeom prst="rect">
            <a:avLst/>
          </a:prstGeom>
        </p:spPr>
      </p:pic>
      <p:cxnSp>
        <p:nvCxnSpPr>
          <p:cNvPr id="93" name="Conector recto de flecha 92"/>
          <p:cNvCxnSpPr/>
          <p:nvPr/>
        </p:nvCxnSpPr>
        <p:spPr>
          <a:xfrm>
            <a:off x="10282767" y="4720399"/>
            <a:ext cx="0" cy="309299"/>
          </a:xfrm>
          <a:prstGeom prst="straightConnector1">
            <a:avLst/>
          </a:prstGeom>
          <a:ln>
            <a:solidFill>
              <a:srgbClr val="A5CD39"/>
            </a:solidFill>
            <a:tailEnd type="triangle"/>
          </a:ln>
        </p:spPr>
        <p:style>
          <a:lnRef idx="1">
            <a:schemeClr val="accent1"/>
          </a:lnRef>
          <a:fillRef idx="0">
            <a:schemeClr val="accent1"/>
          </a:fillRef>
          <a:effectRef idx="0">
            <a:schemeClr val="accent1"/>
          </a:effectRef>
          <a:fontRef idx="minor">
            <a:schemeClr val="tx1"/>
          </a:fontRef>
        </p:style>
      </p:cxnSp>
      <p:pic>
        <p:nvPicPr>
          <p:cNvPr id="96" name="Imagen 9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9704268" y="5397133"/>
            <a:ext cx="269351" cy="269351"/>
          </a:xfrm>
          <a:prstGeom prst="rect">
            <a:avLst/>
          </a:prstGeom>
        </p:spPr>
      </p:pic>
      <p:pic>
        <p:nvPicPr>
          <p:cNvPr id="97" name="Imagen 96"/>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09213" y="5098103"/>
            <a:ext cx="269351" cy="269351"/>
          </a:xfrm>
          <a:prstGeom prst="rect">
            <a:avLst/>
          </a:prstGeom>
        </p:spPr>
      </p:pic>
      <p:pic>
        <p:nvPicPr>
          <p:cNvPr id="98" name="Imagen 97"/>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47041" y="5387343"/>
            <a:ext cx="269351" cy="269351"/>
          </a:xfrm>
          <a:prstGeom prst="rect">
            <a:avLst/>
          </a:prstGeom>
        </p:spPr>
      </p:pic>
      <p:pic>
        <p:nvPicPr>
          <p:cNvPr id="99" name="Imagen 98"/>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0051986" y="5088313"/>
            <a:ext cx="269351" cy="269351"/>
          </a:xfrm>
          <a:prstGeom prst="rect">
            <a:avLst/>
          </a:prstGeom>
        </p:spPr>
      </p:pic>
      <p:pic>
        <p:nvPicPr>
          <p:cNvPr id="100" name="Imagen 99"/>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0389814" y="5394766"/>
            <a:ext cx="269351" cy="269351"/>
          </a:xfrm>
          <a:prstGeom prst="rect">
            <a:avLst/>
          </a:prstGeom>
        </p:spPr>
      </p:pic>
      <p:pic>
        <p:nvPicPr>
          <p:cNvPr id="101" name="Imagen 100"/>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0394759" y="5095736"/>
            <a:ext cx="269351" cy="269351"/>
          </a:xfrm>
          <a:prstGeom prst="rect">
            <a:avLst/>
          </a:prstGeom>
        </p:spPr>
      </p:pic>
      <p:pic>
        <p:nvPicPr>
          <p:cNvPr id="104" name="Imagen 10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95162" y="6058638"/>
            <a:ext cx="356429" cy="356429"/>
          </a:xfrm>
          <a:prstGeom prst="rect">
            <a:avLst/>
          </a:prstGeom>
        </p:spPr>
      </p:pic>
      <p:pic>
        <p:nvPicPr>
          <p:cNvPr id="105" name="Imagen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1949" y="6061671"/>
            <a:ext cx="356429" cy="356429"/>
          </a:xfrm>
          <a:prstGeom prst="rect">
            <a:avLst/>
          </a:prstGeom>
        </p:spPr>
      </p:pic>
      <p:pic>
        <p:nvPicPr>
          <p:cNvPr id="106" name="Imagen 1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2679" y="6063856"/>
            <a:ext cx="356429" cy="356429"/>
          </a:xfrm>
          <a:prstGeom prst="rect">
            <a:avLst/>
          </a:prstGeom>
        </p:spPr>
      </p:pic>
      <p:pic>
        <p:nvPicPr>
          <p:cNvPr id="107" name="Imagen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6288" y="6058636"/>
            <a:ext cx="356429" cy="356429"/>
          </a:xfrm>
          <a:prstGeom prst="rect">
            <a:avLst/>
          </a:prstGeom>
        </p:spPr>
      </p:pic>
      <p:pic>
        <p:nvPicPr>
          <p:cNvPr id="108" name="Imagen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7409" y="6049181"/>
            <a:ext cx="375341" cy="375341"/>
          </a:xfrm>
          <a:prstGeom prst="rect">
            <a:avLst/>
          </a:prstGeom>
        </p:spPr>
      </p:pic>
      <p:pic>
        <p:nvPicPr>
          <p:cNvPr id="109" name="Imagen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97660" y="6049621"/>
            <a:ext cx="375341" cy="375341"/>
          </a:xfrm>
          <a:prstGeom prst="rect">
            <a:avLst/>
          </a:prstGeom>
        </p:spPr>
      </p:pic>
      <p:cxnSp>
        <p:nvCxnSpPr>
          <p:cNvPr id="110" name="Conector recto de flecha 109"/>
          <p:cNvCxnSpPr/>
          <p:nvPr/>
        </p:nvCxnSpPr>
        <p:spPr>
          <a:xfrm>
            <a:off x="10273001" y="5720272"/>
            <a:ext cx="0" cy="275121"/>
          </a:xfrm>
          <a:prstGeom prst="straightConnector1">
            <a:avLst/>
          </a:prstGeom>
          <a:ln>
            <a:solidFill>
              <a:srgbClr val="A5CD39"/>
            </a:solidFill>
            <a:tailEnd type="triangle"/>
          </a:ln>
        </p:spPr>
        <p:style>
          <a:lnRef idx="1">
            <a:schemeClr val="accent1"/>
          </a:lnRef>
          <a:fillRef idx="0">
            <a:schemeClr val="accent1"/>
          </a:fillRef>
          <a:effectRef idx="0">
            <a:schemeClr val="accent1"/>
          </a:effectRef>
          <a:fontRef idx="minor">
            <a:schemeClr val="tx1"/>
          </a:fontRef>
        </p:style>
      </p:cxnSp>
      <p:sp>
        <p:nvSpPr>
          <p:cNvPr id="80" name="Título 1">
            <a:extLst>
              <a:ext uri="{FF2B5EF4-FFF2-40B4-BE49-F238E27FC236}">
                <a16:creationId xmlns:a16="http://schemas.microsoft.com/office/drawing/2014/main" id="{336EB55B-356E-43CB-9BC7-86C2C53DA2CE}"/>
              </a:ext>
            </a:extLst>
          </p:cNvPr>
          <p:cNvSpPr txBox="1">
            <a:spLocks/>
          </p:cNvSpPr>
          <p:nvPr/>
        </p:nvSpPr>
        <p:spPr>
          <a:xfrm>
            <a:off x="58724" y="156120"/>
            <a:ext cx="12029812" cy="8105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Tipos de muestreo: probabilístico</a:t>
            </a:r>
            <a:endParaRPr lang="es-ES" dirty="0"/>
          </a:p>
        </p:txBody>
      </p:sp>
    </p:spTree>
    <p:extLst>
      <p:ext uri="{BB962C8B-B14F-4D97-AF65-F5344CB8AC3E}">
        <p14:creationId xmlns:p14="http://schemas.microsoft.com/office/powerpoint/2010/main" val="237814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par>
                                <p:cTn id="47" presetID="10"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10" presetClass="entr" presetSubtype="0"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par>
                                <p:cTn id="56" presetID="10" presetClass="entr" presetSubtype="0" fill="hold"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par>
                                <p:cTn id="59" presetID="10"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par>
                                <p:cTn id="71" presetID="10" presetClass="entr" presetSubtype="0" fill="hold"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par>
                                <p:cTn id="74" presetID="10" presetClass="entr" presetSubtype="0" fill="hold"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10" presetClass="entr" presetSubtype="0" fill="hold"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fade">
                                      <p:cBhvr>
                                        <p:cTn id="79" dur="500"/>
                                        <p:tgtEl>
                                          <p:spTgt spid="58"/>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par>
                                <p:cTn id="83" presetID="10" presetClass="entr" presetSubtype="0" fill="hold" nodeType="withEffect">
                                  <p:stCondLst>
                                    <p:cond delay="0"/>
                                  </p:stCondLst>
                                  <p:childTnLst>
                                    <p:set>
                                      <p:cBhvr>
                                        <p:cTn id="84" dur="1" fill="hold">
                                          <p:stCondLst>
                                            <p:cond delay="0"/>
                                          </p:stCondLst>
                                        </p:cTn>
                                        <p:tgtEl>
                                          <p:spTgt spid="60"/>
                                        </p:tgtEl>
                                        <p:attrNameLst>
                                          <p:attrName>style.visibility</p:attrName>
                                        </p:attrNameLst>
                                      </p:cBhvr>
                                      <p:to>
                                        <p:strVal val="visible"/>
                                      </p:to>
                                    </p:set>
                                    <p:animEffect transition="in" filter="fade">
                                      <p:cBhvr>
                                        <p:cTn id="85" dur="500"/>
                                        <p:tgtEl>
                                          <p:spTgt spid="60"/>
                                        </p:tgtEl>
                                      </p:cBhvr>
                                    </p:animEffect>
                                  </p:childTnLst>
                                </p:cTn>
                              </p:par>
                              <p:par>
                                <p:cTn id="86" presetID="10" presetClass="entr" presetSubtype="0" fill="hold" nodeType="withEffect">
                                  <p:stCondLst>
                                    <p:cond delay="0"/>
                                  </p:stCondLst>
                                  <p:childTnLst>
                                    <p:set>
                                      <p:cBhvr>
                                        <p:cTn id="87" dur="1" fill="hold">
                                          <p:stCondLst>
                                            <p:cond delay="0"/>
                                          </p:stCondLst>
                                        </p:cTn>
                                        <p:tgtEl>
                                          <p:spTgt spid="61"/>
                                        </p:tgtEl>
                                        <p:attrNameLst>
                                          <p:attrName>style.visibility</p:attrName>
                                        </p:attrNameLst>
                                      </p:cBhvr>
                                      <p:to>
                                        <p:strVal val="visible"/>
                                      </p:to>
                                    </p:set>
                                    <p:animEffect transition="in" filter="fade">
                                      <p:cBhvr>
                                        <p:cTn id="88" dur="500"/>
                                        <p:tgtEl>
                                          <p:spTgt spid="61"/>
                                        </p:tgtEl>
                                      </p:cBhvr>
                                    </p:animEffect>
                                  </p:childTnLst>
                                </p:cTn>
                              </p:par>
                              <p:par>
                                <p:cTn id="89" presetID="10" presetClass="entr" presetSubtype="0" fill="hold" nodeType="withEffect">
                                  <p:stCondLst>
                                    <p:cond delay="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500"/>
                                        <p:tgtEl>
                                          <p:spTgt spid="62"/>
                                        </p:tgtEl>
                                      </p:cBhvr>
                                    </p:animEffect>
                                  </p:childTnLst>
                                </p:cTn>
                              </p:par>
                              <p:par>
                                <p:cTn id="92" presetID="10" presetClass="entr" presetSubtype="0" fill="hold" nodeType="withEffect">
                                  <p:stCondLst>
                                    <p:cond delay="0"/>
                                  </p:stCondLst>
                                  <p:childTnLst>
                                    <p:set>
                                      <p:cBhvr>
                                        <p:cTn id="93" dur="1" fill="hold">
                                          <p:stCondLst>
                                            <p:cond delay="0"/>
                                          </p:stCondLst>
                                        </p:cTn>
                                        <p:tgtEl>
                                          <p:spTgt spid="63"/>
                                        </p:tgtEl>
                                        <p:attrNameLst>
                                          <p:attrName>style.visibility</p:attrName>
                                        </p:attrNameLst>
                                      </p:cBhvr>
                                      <p:to>
                                        <p:strVal val="visible"/>
                                      </p:to>
                                    </p:set>
                                    <p:animEffect transition="in" filter="fade">
                                      <p:cBhvr>
                                        <p:cTn id="94" dur="500"/>
                                        <p:tgtEl>
                                          <p:spTgt spid="63"/>
                                        </p:tgtEl>
                                      </p:cBhvr>
                                    </p:animEffect>
                                  </p:childTnLst>
                                </p:cTn>
                              </p:par>
                              <p:par>
                                <p:cTn id="95" presetID="10" presetClass="entr" presetSubtype="0" fill="hold" nodeType="withEffect">
                                  <p:stCondLst>
                                    <p:cond delay="0"/>
                                  </p:stCondLst>
                                  <p:childTnLst>
                                    <p:set>
                                      <p:cBhvr>
                                        <p:cTn id="96" dur="1" fill="hold">
                                          <p:stCondLst>
                                            <p:cond delay="0"/>
                                          </p:stCondLst>
                                        </p:cTn>
                                        <p:tgtEl>
                                          <p:spTgt spid="64"/>
                                        </p:tgtEl>
                                        <p:attrNameLst>
                                          <p:attrName>style.visibility</p:attrName>
                                        </p:attrNameLst>
                                      </p:cBhvr>
                                      <p:to>
                                        <p:strVal val="visible"/>
                                      </p:to>
                                    </p:set>
                                    <p:animEffect transition="in" filter="fade">
                                      <p:cBhvr>
                                        <p:cTn id="97" dur="500"/>
                                        <p:tgtEl>
                                          <p:spTgt spid="64"/>
                                        </p:tgtEl>
                                      </p:cBhvr>
                                    </p:animEffect>
                                  </p:childTnLst>
                                </p:cTn>
                              </p:par>
                              <p:par>
                                <p:cTn id="98" presetID="10" presetClass="entr" presetSubtype="0" fill="hold" nodeType="withEffect">
                                  <p:stCondLst>
                                    <p:cond delay="0"/>
                                  </p:stCondLst>
                                  <p:childTnLst>
                                    <p:set>
                                      <p:cBhvr>
                                        <p:cTn id="99" dur="1" fill="hold">
                                          <p:stCondLst>
                                            <p:cond delay="0"/>
                                          </p:stCondLst>
                                        </p:cTn>
                                        <p:tgtEl>
                                          <p:spTgt spid="65"/>
                                        </p:tgtEl>
                                        <p:attrNameLst>
                                          <p:attrName>style.visibility</p:attrName>
                                        </p:attrNameLst>
                                      </p:cBhvr>
                                      <p:to>
                                        <p:strVal val="visible"/>
                                      </p:to>
                                    </p:set>
                                    <p:animEffect transition="in" filter="fade">
                                      <p:cBhvr>
                                        <p:cTn id="100" dur="500"/>
                                        <p:tgtEl>
                                          <p:spTgt spid="65"/>
                                        </p:tgtEl>
                                      </p:cBhvr>
                                    </p:animEffect>
                                  </p:childTnLst>
                                </p:cTn>
                              </p:par>
                              <p:par>
                                <p:cTn id="101" presetID="10" presetClass="entr" presetSubtype="0" fill="hold" nodeType="withEffect">
                                  <p:stCondLst>
                                    <p:cond delay="0"/>
                                  </p:stCondLst>
                                  <p:childTnLst>
                                    <p:set>
                                      <p:cBhvr>
                                        <p:cTn id="102" dur="1" fill="hold">
                                          <p:stCondLst>
                                            <p:cond delay="0"/>
                                          </p:stCondLst>
                                        </p:cTn>
                                        <p:tgtEl>
                                          <p:spTgt spid="66"/>
                                        </p:tgtEl>
                                        <p:attrNameLst>
                                          <p:attrName>style.visibility</p:attrName>
                                        </p:attrNameLst>
                                      </p:cBhvr>
                                      <p:to>
                                        <p:strVal val="visible"/>
                                      </p:to>
                                    </p:set>
                                    <p:animEffect transition="in" filter="fade">
                                      <p:cBhvr>
                                        <p:cTn id="103" dur="500"/>
                                        <p:tgtEl>
                                          <p:spTgt spid="66"/>
                                        </p:tgtEl>
                                      </p:cBhvr>
                                    </p:animEffect>
                                  </p:childTnLst>
                                </p:cTn>
                              </p:par>
                              <p:par>
                                <p:cTn id="104" presetID="10" presetClass="entr" presetSubtype="0" fill="hold" nodeType="withEffect">
                                  <p:stCondLst>
                                    <p:cond delay="0"/>
                                  </p:stCondLst>
                                  <p:childTnLst>
                                    <p:set>
                                      <p:cBhvr>
                                        <p:cTn id="105" dur="1" fill="hold">
                                          <p:stCondLst>
                                            <p:cond delay="0"/>
                                          </p:stCondLst>
                                        </p:cTn>
                                        <p:tgtEl>
                                          <p:spTgt spid="67"/>
                                        </p:tgtEl>
                                        <p:attrNameLst>
                                          <p:attrName>style.visibility</p:attrName>
                                        </p:attrNameLst>
                                      </p:cBhvr>
                                      <p:to>
                                        <p:strVal val="visible"/>
                                      </p:to>
                                    </p:set>
                                    <p:animEffect transition="in" filter="fade">
                                      <p:cBhvr>
                                        <p:cTn id="106" dur="500"/>
                                        <p:tgtEl>
                                          <p:spTgt spid="67"/>
                                        </p:tgtEl>
                                      </p:cBhvr>
                                    </p:animEffect>
                                  </p:childTnLst>
                                </p:cTn>
                              </p:par>
                              <p:par>
                                <p:cTn id="107" presetID="10" presetClass="entr" presetSubtype="0" fill="hold" nodeType="withEffect">
                                  <p:stCondLst>
                                    <p:cond delay="0"/>
                                  </p:stCondLst>
                                  <p:childTnLst>
                                    <p:set>
                                      <p:cBhvr>
                                        <p:cTn id="108" dur="1" fill="hold">
                                          <p:stCondLst>
                                            <p:cond delay="0"/>
                                          </p:stCondLst>
                                        </p:cTn>
                                        <p:tgtEl>
                                          <p:spTgt spid="68"/>
                                        </p:tgtEl>
                                        <p:attrNameLst>
                                          <p:attrName>style.visibility</p:attrName>
                                        </p:attrNameLst>
                                      </p:cBhvr>
                                      <p:to>
                                        <p:strVal val="visible"/>
                                      </p:to>
                                    </p:set>
                                    <p:animEffect transition="in" filter="fade">
                                      <p:cBhvr>
                                        <p:cTn id="109" dur="500"/>
                                        <p:tgtEl>
                                          <p:spTgt spid="68"/>
                                        </p:tgtEl>
                                      </p:cBhvr>
                                    </p:animEffect>
                                  </p:childTnLst>
                                </p:cTn>
                              </p:par>
                              <p:par>
                                <p:cTn id="110" presetID="10" presetClass="entr" presetSubtype="0" fill="hold" nodeType="withEffect">
                                  <p:stCondLst>
                                    <p:cond delay="0"/>
                                  </p:stCondLst>
                                  <p:childTnLst>
                                    <p:set>
                                      <p:cBhvr>
                                        <p:cTn id="111" dur="1" fill="hold">
                                          <p:stCondLst>
                                            <p:cond delay="0"/>
                                          </p:stCondLst>
                                        </p:cTn>
                                        <p:tgtEl>
                                          <p:spTgt spid="69"/>
                                        </p:tgtEl>
                                        <p:attrNameLst>
                                          <p:attrName>style.visibility</p:attrName>
                                        </p:attrNameLst>
                                      </p:cBhvr>
                                      <p:to>
                                        <p:strVal val="visible"/>
                                      </p:to>
                                    </p:set>
                                    <p:animEffect transition="in" filter="fade">
                                      <p:cBhvr>
                                        <p:cTn id="112" dur="500"/>
                                        <p:tgtEl>
                                          <p:spTgt spid="69"/>
                                        </p:tgtEl>
                                      </p:cBhvr>
                                    </p:animEffect>
                                  </p:childTnLst>
                                </p:cTn>
                              </p:par>
                              <p:par>
                                <p:cTn id="113" presetID="10" presetClass="entr" presetSubtype="0" fill="hold" nodeType="withEffect">
                                  <p:stCondLst>
                                    <p:cond delay="0"/>
                                  </p:stCondLst>
                                  <p:childTnLst>
                                    <p:set>
                                      <p:cBhvr>
                                        <p:cTn id="114" dur="1" fill="hold">
                                          <p:stCondLst>
                                            <p:cond delay="0"/>
                                          </p:stCondLst>
                                        </p:cTn>
                                        <p:tgtEl>
                                          <p:spTgt spid="104"/>
                                        </p:tgtEl>
                                        <p:attrNameLst>
                                          <p:attrName>style.visibility</p:attrName>
                                        </p:attrNameLst>
                                      </p:cBhvr>
                                      <p:to>
                                        <p:strVal val="visible"/>
                                      </p:to>
                                    </p:set>
                                    <p:animEffect transition="in" filter="fade">
                                      <p:cBhvr>
                                        <p:cTn id="115" dur="500"/>
                                        <p:tgtEl>
                                          <p:spTgt spid="104"/>
                                        </p:tgtEl>
                                      </p:cBhvr>
                                    </p:animEffect>
                                  </p:childTnLst>
                                </p:cTn>
                              </p:par>
                              <p:par>
                                <p:cTn id="116" presetID="10" presetClass="entr" presetSubtype="0" fill="hold" nodeType="withEffect">
                                  <p:stCondLst>
                                    <p:cond delay="0"/>
                                  </p:stCondLst>
                                  <p:childTnLst>
                                    <p:set>
                                      <p:cBhvr>
                                        <p:cTn id="117" dur="1" fill="hold">
                                          <p:stCondLst>
                                            <p:cond delay="0"/>
                                          </p:stCondLst>
                                        </p:cTn>
                                        <p:tgtEl>
                                          <p:spTgt spid="105"/>
                                        </p:tgtEl>
                                        <p:attrNameLst>
                                          <p:attrName>style.visibility</p:attrName>
                                        </p:attrNameLst>
                                      </p:cBhvr>
                                      <p:to>
                                        <p:strVal val="visible"/>
                                      </p:to>
                                    </p:set>
                                    <p:animEffect transition="in" filter="fade">
                                      <p:cBhvr>
                                        <p:cTn id="118" dur="500"/>
                                        <p:tgtEl>
                                          <p:spTgt spid="105"/>
                                        </p:tgtEl>
                                      </p:cBhvr>
                                    </p:animEffect>
                                  </p:childTnLst>
                                </p:cTn>
                              </p:par>
                              <p:par>
                                <p:cTn id="119" presetID="10" presetClass="entr" presetSubtype="0" fill="hold" nodeType="withEffect">
                                  <p:stCondLst>
                                    <p:cond delay="0"/>
                                  </p:stCondLst>
                                  <p:childTnLst>
                                    <p:set>
                                      <p:cBhvr>
                                        <p:cTn id="120" dur="1" fill="hold">
                                          <p:stCondLst>
                                            <p:cond delay="0"/>
                                          </p:stCondLst>
                                        </p:cTn>
                                        <p:tgtEl>
                                          <p:spTgt spid="106"/>
                                        </p:tgtEl>
                                        <p:attrNameLst>
                                          <p:attrName>style.visibility</p:attrName>
                                        </p:attrNameLst>
                                      </p:cBhvr>
                                      <p:to>
                                        <p:strVal val="visible"/>
                                      </p:to>
                                    </p:set>
                                    <p:animEffect transition="in" filter="fade">
                                      <p:cBhvr>
                                        <p:cTn id="121" dur="500"/>
                                        <p:tgtEl>
                                          <p:spTgt spid="106"/>
                                        </p:tgtEl>
                                      </p:cBhvr>
                                    </p:animEffect>
                                  </p:childTnLst>
                                </p:cTn>
                              </p:par>
                              <p:par>
                                <p:cTn id="122" presetID="10" presetClass="entr" presetSubtype="0" fill="hold" nodeType="withEffect">
                                  <p:stCondLst>
                                    <p:cond delay="0"/>
                                  </p:stCondLst>
                                  <p:childTnLst>
                                    <p:set>
                                      <p:cBhvr>
                                        <p:cTn id="123" dur="1" fill="hold">
                                          <p:stCondLst>
                                            <p:cond delay="0"/>
                                          </p:stCondLst>
                                        </p:cTn>
                                        <p:tgtEl>
                                          <p:spTgt spid="107"/>
                                        </p:tgtEl>
                                        <p:attrNameLst>
                                          <p:attrName>style.visibility</p:attrName>
                                        </p:attrNameLst>
                                      </p:cBhvr>
                                      <p:to>
                                        <p:strVal val="visible"/>
                                      </p:to>
                                    </p:set>
                                    <p:animEffect transition="in" filter="fade">
                                      <p:cBhvr>
                                        <p:cTn id="124" dur="500"/>
                                        <p:tgtEl>
                                          <p:spTgt spid="107"/>
                                        </p:tgtEl>
                                      </p:cBhvr>
                                    </p:animEffect>
                                  </p:childTnLst>
                                </p:cTn>
                              </p:par>
                              <p:par>
                                <p:cTn id="125" presetID="10" presetClass="entr" presetSubtype="0" fill="hold" nodeType="withEffect">
                                  <p:stCondLst>
                                    <p:cond delay="0"/>
                                  </p:stCondLst>
                                  <p:childTnLst>
                                    <p:set>
                                      <p:cBhvr>
                                        <p:cTn id="126" dur="1" fill="hold">
                                          <p:stCondLst>
                                            <p:cond delay="0"/>
                                          </p:stCondLst>
                                        </p:cTn>
                                        <p:tgtEl>
                                          <p:spTgt spid="108"/>
                                        </p:tgtEl>
                                        <p:attrNameLst>
                                          <p:attrName>style.visibility</p:attrName>
                                        </p:attrNameLst>
                                      </p:cBhvr>
                                      <p:to>
                                        <p:strVal val="visible"/>
                                      </p:to>
                                    </p:set>
                                    <p:animEffect transition="in" filter="fade">
                                      <p:cBhvr>
                                        <p:cTn id="127" dur="500"/>
                                        <p:tgtEl>
                                          <p:spTgt spid="108"/>
                                        </p:tgtEl>
                                      </p:cBhvr>
                                    </p:animEffect>
                                  </p:childTnLst>
                                </p:cTn>
                              </p:par>
                              <p:par>
                                <p:cTn id="128" presetID="10" presetClass="entr" presetSubtype="0" fill="hold" nodeType="withEffect">
                                  <p:stCondLst>
                                    <p:cond delay="0"/>
                                  </p:stCondLst>
                                  <p:childTnLst>
                                    <p:set>
                                      <p:cBhvr>
                                        <p:cTn id="129" dur="1" fill="hold">
                                          <p:stCondLst>
                                            <p:cond delay="0"/>
                                          </p:stCondLst>
                                        </p:cTn>
                                        <p:tgtEl>
                                          <p:spTgt spid="109"/>
                                        </p:tgtEl>
                                        <p:attrNameLst>
                                          <p:attrName>style.visibility</p:attrName>
                                        </p:attrNameLst>
                                      </p:cBhvr>
                                      <p:to>
                                        <p:strVal val="visible"/>
                                      </p:to>
                                    </p:set>
                                    <p:animEffect transition="in" filter="fade">
                                      <p:cBhvr>
                                        <p:cTn id="130"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156120"/>
            <a:ext cx="10515600" cy="810532"/>
          </a:xfrm>
        </p:spPr>
        <p:txBody>
          <a:bodyPr/>
          <a:lstStyle/>
          <a:p>
            <a:pPr algn="ctr"/>
            <a:r>
              <a:rPr lang="es-CR" dirty="0"/>
              <a:t>Índice</a:t>
            </a:r>
            <a:endParaRPr lang="es-ES" dirty="0"/>
          </a:p>
        </p:txBody>
      </p:sp>
      <p:sp>
        <p:nvSpPr>
          <p:cNvPr id="4" name="Elipse 3"/>
          <p:cNvSpPr/>
          <p:nvPr/>
        </p:nvSpPr>
        <p:spPr>
          <a:xfrm>
            <a:off x="838200"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838199" y="3383281"/>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838199" y="5225144"/>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7" name="Rectángulo redondeado 6"/>
          <p:cNvSpPr/>
          <p:nvPr/>
        </p:nvSpPr>
        <p:spPr>
          <a:xfrm>
            <a:off x="3021874"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diseño de la muestra</a:t>
            </a:r>
            <a:endParaRPr lang="es-ES" dirty="0"/>
          </a:p>
        </p:txBody>
      </p:sp>
      <p:sp>
        <p:nvSpPr>
          <p:cNvPr id="8" name="Rectángulo redondeado 7"/>
          <p:cNvSpPr/>
          <p:nvPr/>
        </p:nvSpPr>
        <p:spPr>
          <a:xfrm>
            <a:off x="3021874" y="3419203"/>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inferencia estadística</a:t>
            </a:r>
            <a:endParaRPr lang="es-ES" dirty="0"/>
          </a:p>
        </p:txBody>
      </p:sp>
      <p:sp>
        <p:nvSpPr>
          <p:cNvPr id="9" name="Rectángulo redondeado 8"/>
          <p:cNvSpPr/>
          <p:nvPr/>
        </p:nvSpPr>
        <p:spPr>
          <a:xfrm>
            <a:off x="3021874" y="5261066"/>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Tipos de muestreo: probabilístico y no probabilístico</a:t>
            </a:r>
            <a:endParaRPr lang="es-ES" dirty="0"/>
          </a:p>
        </p:txBody>
      </p:sp>
      <p:sp>
        <p:nvSpPr>
          <p:cNvPr id="12" name="Elipse 11"/>
          <p:cNvSpPr/>
          <p:nvPr/>
        </p:nvSpPr>
        <p:spPr>
          <a:xfrm>
            <a:off x="6709012"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endParaRPr lang="es-ES" dirty="0"/>
          </a:p>
        </p:txBody>
      </p:sp>
      <p:sp>
        <p:nvSpPr>
          <p:cNvPr id="13" name="Rectángulo redondeado 12"/>
          <p:cNvSpPr/>
          <p:nvPr/>
        </p:nvSpPr>
        <p:spPr>
          <a:xfrm>
            <a:off x="8892686"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Error de muestreo</a:t>
            </a:r>
            <a:endParaRPr lang="es-ES" dirty="0"/>
          </a:p>
        </p:txBody>
      </p:sp>
    </p:spTree>
    <p:extLst>
      <p:ext uri="{BB962C8B-B14F-4D97-AF65-F5344CB8AC3E}">
        <p14:creationId xmlns:p14="http://schemas.microsoft.com/office/powerpoint/2010/main" val="3242094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74859" y="2151546"/>
            <a:ext cx="4747515" cy="461665"/>
          </a:xfrm>
          <a:prstGeom prst="rect">
            <a:avLst/>
          </a:prstGeom>
          <a:solidFill>
            <a:schemeClr val="accent2"/>
          </a:solidFill>
        </p:spPr>
        <p:txBody>
          <a:bodyPr wrap="square">
            <a:spAutoFit/>
          </a:bodyPr>
          <a:lstStyle/>
          <a:p>
            <a:pPr algn="ctr"/>
            <a:r>
              <a:rPr lang="es-MX" sz="2400" dirty="0">
                <a:solidFill>
                  <a:schemeClr val="bg1"/>
                </a:solidFill>
              </a:rPr>
              <a:t>Muestreo </a:t>
            </a:r>
            <a:r>
              <a:rPr lang="es-MX" sz="2400" b="1" u="sng" dirty="0">
                <a:solidFill>
                  <a:schemeClr val="bg1"/>
                </a:solidFill>
              </a:rPr>
              <a:t>no</a:t>
            </a:r>
            <a:r>
              <a:rPr lang="es-MX" sz="2400" dirty="0">
                <a:solidFill>
                  <a:schemeClr val="bg1"/>
                </a:solidFill>
              </a:rPr>
              <a:t> probabilístico</a:t>
            </a:r>
          </a:p>
        </p:txBody>
      </p:sp>
      <p:sp>
        <p:nvSpPr>
          <p:cNvPr id="3" name="Rectángulo 2"/>
          <p:cNvSpPr/>
          <p:nvPr/>
        </p:nvSpPr>
        <p:spPr>
          <a:xfrm>
            <a:off x="6537121" y="2151546"/>
            <a:ext cx="4590639" cy="461665"/>
          </a:xfrm>
          <a:prstGeom prst="rect">
            <a:avLst/>
          </a:prstGeom>
          <a:solidFill>
            <a:schemeClr val="accent2"/>
          </a:solidFill>
        </p:spPr>
        <p:txBody>
          <a:bodyPr wrap="square">
            <a:spAutoFit/>
          </a:bodyPr>
          <a:lstStyle/>
          <a:p>
            <a:pPr algn="ctr"/>
            <a:r>
              <a:rPr lang="es-MX" sz="2400" dirty="0">
                <a:solidFill>
                  <a:schemeClr val="bg1"/>
                </a:solidFill>
              </a:rPr>
              <a:t>Muestreo probabilístico</a:t>
            </a:r>
          </a:p>
        </p:txBody>
      </p:sp>
      <p:sp>
        <p:nvSpPr>
          <p:cNvPr id="5" name="Rectángulo 4"/>
          <p:cNvSpPr/>
          <p:nvPr/>
        </p:nvSpPr>
        <p:spPr>
          <a:xfrm>
            <a:off x="1230501" y="2774394"/>
            <a:ext cx="4491874" cy="1477328"/>
          </a:xfrm>
          <a:prstGeom prst="rect">
            <a:avLst/>
          </a:prstGeom>
        </p:spPr>
        <p:txBody>
          <a:bodyPr wrap="square">
            <a:spAutoFit/>
          </a:bodyPr>
          <a:lstStyle/>
          <a:p>
            <a:pPr marL="285750" indent="-285750" algn="just">
              <a:buFont typeface="Arial" panose="020B0604020202020204" pitchFamily="34" charset="0"/>
              <a:buChar char="•"/>
            </a:pPr>
            <a:r>
              <a:rPr lang="es-MX" dirty="0">
                <a:solidFill>
                  <a:schemeClr val="tx1">
                    <a:lumMod val="65000"/>
                    <a:lumOff val="35000"/>
                  </a:schemeClr>
                </a:solidFill>
                <a:latin typeface="Century Gothic" panose="020B0502020202020204" pitchFamily="34" charset="0"/>
              </a:rPr>
              <a:t>Los errores son sistemáticos y van en una sola dirección </a:t>
            </a:r>
          </a:p>
          <a:p>
            <a:pPr marL="285750" indent="-285750" algn="just">
              <a:buFont typeface="Arial" panose="020B0604020202020204" pitchFamily="34" charset="0"/>
              <a:buChar char="•"/>
            </a:pPr>
            <a:endParaRPr lang="es-MX" dirty="0">
              <a:solidFill>
                <a:schemeClr val="tx1">
                  <a:lumMod val="65000"/>
                  <a:lumOff val="35000"/>
                </a:schemeClr>
              </a:solidFill>
              <a:latin typeface="Century Gothic" panose="020B0502020202020204" pitchFamily="34" charset="0"/>
            </a:endParaRPr>
          </a:p>
          <a:p>
            <a:pPr marL="285750" indent="-285750" algn="just">
              <a:buFont typeface="Arial" panose="020B0604020202020204" pitchFamily="34" charset="0"/>
              <a:buChar char="•"/>
            </a:pPr>
            <a:r>
              <a:rPr lang="es-MX" dirty="0">
                <a:solidFill>
                  <a:schemeClr val="tx1">
                    <a:lumMod val="65000"/>
                    <a:lumOff val="35000"/>
                  </a:schemeClr>
                </a:solidFill>
                <a:latin typeface="Century Gothic" panose="020B0502020202020204" pitchFamily="34" charset="0"/>
              </a:rPr>
              <a:t>Produce lo que se denomina sesgo de selección</a:t>
            </a:r>
          </a:p>
        </p:txBody>
      </p:sp>
      <p:sp>
        <p:nvSpPr>
          <p:cNvPr id="7" name="Rectángulo 6"/>
          <p:cNvSpPr/>
          <p:nvPr/>
        </p:nvSpPr>
        <p:spPr>
          <a:xfrm>
            <a:off x="6693997" y="2736576"/>
            <a:ext cx="4433763" cy="1754326"/>
          </a:xfrm>
          <a:prstGeom prst="rect">
            <a:avLst/>
          </a:prstGeom>
        </p:spPr>
        <p:txBody>
          <a:bodyPr wrap="square">
            <a:spAutoFit/>
          </a:bodyPr>
          <a:lstStyle/>
          <a:p>
            <a:pPr marL="285750" indent="-285750" algn="just">
              <a:buFont typeface="Arial" panose="020B0604020202020204" pitchFamily="34" charset="0"/>
              <a:buChar char="•"/>
            </a:pPr>
            <a:r>
              <a:rPr lang="es-MX" dirty="0">
                <a:solidFill>
                  <a:schemeClr val="tx1">
                    <a:lumMod val="65000"/>
                    <a:lumOff val="35000"/>
                  </a:schemeClr>
                </a:solidFill>
                <a:latin typeface="Century Gothic" panose="020B0502020202020204" pitchFamily="34" charset="0"/>
              </a:rPr>
              <a:t>Los errores son aleatorios y se anulan entre sí </a:t>
            </a:r>
          </a:p>
          <a:p>
            <a:pPr marL="285750" indent="-285750" algn="just">
              <a:buFont typeface="Arial" panose="020B0604020202020204" pitchFamily="34" charset="0"/>
              <a:buChar char="•"/>
            </a:pPr>
            <a:endParaRPr lang="es-MX" dirty="0">
              <a:solidFill>
                <a:schemeClr val="tx1">
                  <a:lumMod val="65000"/>
                  <a:lumOff val="35000"/>
                </a:schemeClr>
              </a:solidFill>
              <a:latin typeface="Century Gothic" panose="020B0502020202020204" pitchFamily="34" charset="0"/>
            </a:endParaRPr>
          </a:p>
          <a:p>
            <a:pPr marL="285750" indent="-285750" algn="just">
              <a:buFont typeface="Arial" panose="020B0604020202020204" pitchFamily="34" charset="0"/>
              <a:buChar char="•"/>
            </a:pPr>
            <a:r>
              <a:rPr lang="es-MX" dirty="0">
                <a:solidFill>
                  <a:schemeClr val="tx1">
                    <a:lumMod val="65000"/>
                    <a:lumOff val="35000"/>
                  </a:schemeClr>
                </a:solidFill>
                <a:latin typeface="Century Gothic" panose="020B0502020202020204" pitchFamily="34" charset="0"/>
              </a:rPr>
              <a:t>Esos errores pueden medirse con un modelo, mediante errores de muestreo</a:t>
            </a:r>
          </a:p>
        </p:txBody>
      </p:sp>
      <p:cxnSp>
        <p:nvCxnSpPr>
          <p:cNvPr id="8" name="Conector recto 7"/>
          <p:cNvCxnSpPr/>
          <p:nvPr/>
        </p:nvCxnSpPr>
        <p:spPr>
          <a:xfrm>
            <a:off x="974859" y="2613211"/>
            <a:ext cx="0" cy="1799695"/>
          </a:xfrm>
          <a:prstGeom prst="line">
            <a:avLst/>
          </a:prstGeom>
          <a:ln>
            <a:solidFill>
              <a:srgbClr val="ED7D31"/>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6537121" y="2575393"/>
            <a:ext cx="0" cy="1799695"/>
          </a:xfrm>
          <a:prstGeom prst="line">
            <a:avLst/>
          </a:prstGeom>
          <a:ln>
            <a:solidFill>
              <a:srgbClr val="ED7D31"/>
            </a:solidFill>
            <a:prstDash val="lgDash"/>
          </a:ln>
        </p:spPr>
        <p:style>
          <a:lnRef idx="1">
            <a:schemeClr val="accent1"/>
          </a:lnRef>
          <a:fillRef idx="0">
            <a:schemeClr val="accent1"/>
          </a:fillRef>
          <a:effectRef idx="0">
            <a:schemeClr val="accent1"/>
          </a:effectRef>
          <a:fontRef idx="minor">
            <a:schemeClr val="tx1"/>
          </a:fontRef>
        </p:style>
      </p:cxnSp>
      <p:sp>
        <p:nvSpPr>
          <p:cNvPr id="9" name="Título 1">
            <a:extLst>
              <a:ext uri="{FF2B5EF4-FFF2-40B4-BE49-F238E27FC236}">
                <a16:creationId xmlns:a16="http://schemas.microsoft.com/office/drawing/2014/main" id="{74400263-46D1-4C0F-9227-228D59BE9944}"/>
              </a:ext>
            </a:extLst>
          </p:cNvPr>
          <p:cNvSpPr txBox="1">
            <a:spLocks/>
          </p:cNvSpPr>
          <p:nvPr/>
        </p:nvSpPr>
        <p:spPr>
          <a:xfrm>
            <a:off x="58724" y="156120"/>
            <a:ext cx="12029812" cy="8105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Error de muestreo</a:t>
            </a:r>
            <a:endParaRPr lang="es-ES" dirty="0"/>
          </a:p>
        </p:txBody>
      </p:sp>
    </p:spTree>
    <p:extLst>
      <p:ext uri="{BB962C8B-B14F-4D97-AF65-F5344CB8AC3E}">
        <p14:creationId xmlns:p14="http://schemas.microsoft.com/office/powerpoint/2010/main" val="1748822026"/>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156120"/>
            <a:ext cx="10515600" cy="810532"/>
          </a:xfrm>
        </p:spPr>
        <p:txBody>
          <a:bodyPr/>
          <a:lstStyle/>
          <a:p>
            <a:pPr algn="ctr"/>
            <a:r>
              <a:rPr lang="es-CR" dirty="0"/>
              <a:t>Índice</a:t>
            </a:r>
            <a:endParaRPr lang="es-ES" dirty="0"/>
          </a:p>
        </p:txBody>
      </p:sp>
      <p:sp>
        <p:nvSpPr>
          <p:cNvPr id="4" name="Elipse 3"/>
          <p:cNvSpPr/>
          <p:nvPr/>
        </p:nvSpPr>
        <p:spPr>
          <a:xfrm>
            <a:off x="838200"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838199" y="3383281"/>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838199" y="5225144"/>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7" name="Rectángulo redondeado 6"/>
          <p:cNvSpPr/>
          <p:nvPr/>
        </p:nvSpPr>
        <p:spPr>
          <a:xfrm>
            <a:off x="3021874"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diseño de la muestra</a:t>
            </a:r>
            <a:endParaRPr lang="es-ES" dirty="0"/>
          </a:p>
        </p:txBody>
      </p:sp>
      <p:sp>
        <p:nvSpPr>
          <p:cNvPr id="8" name="Rectángulo redondeado 7"/>
          <p:cNvSpPr/>
          <p:nvPr/>
        </p:nvSpPr>
        <p:spPr>
          <a:xfrm>
            <a:off x="3021874" y="3419203"/>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inferencia estadística</a:t>
            </a:r>
            <a:endParaRPr lang="es-ES" dirty="0"/>
          </a:p>
        </p:txBody>
      </p:sp>
      <p:sp>
        <p:nvSpPr>
          <p:cNvPr id="12" name="Elipse 11"/>
          <p:cNvSpPr/>
          <p:nvPr/>
        </p:nvSpPr>
        <p:spPr>
          <a:xfrm>
            <a:off x="6709012"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endParaRPr lang="es-ES" dirty="0"/>
          </a:p>
        </p:txBody>
      </p:sp>
      <p:sp>
        <p:nvSpPr>
          <p:cNvPr id="13" name="Rectángulo redondeado 12"/>
          <p:cNvSpPr/>
          <p:nvPr/>
        </p:nvSpPr>
        <p:spPr>
          <a:xfrm>
            <a:off x="8892686"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Error de muestreo</a:t>
            </a:r>
            <a:endParaRPr lang="es-ES" dirty="0"/>
          </a:p>
        </p:txBody>
      </p:sp>
      <p:sp>
        <p:nvSpPr>
          <p:cNvPr id="11" name="Elipse 10">
            <a:extLst>
              <a:ext uri="{FF2B5EF4-FFF2-40B4-BE49-F238E27FC236}">
                <a16:creationId xmlns:a16="http://schemas.microsoft.com/office/drawing/2014/main" id="{EDE33F5D-99D1-40FE-9797-1997A8DDEB1A}"/>
              </a:ext>
            </a:extLst>
          </p:cNvPr>
          <p:cNvSpPr/>
          <p:nvPr/>
        </p:nvSpPr>
        <p:spPr>
          <a:xfrm>
            <a:off x="6709012" y="3383281"/>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endParaRPr lang="es-ES" dirty="0"/>
          </a:p>
        </p:txBody>
      </p:sp>
      <mc:AlternateContent xmlns:mc="http://schemas.openxmlformats.org/markup-compatibility/2006" xmlns:a14="http://schemas.microsoft.com/office/drawing/2010/main">
        <mc:Choice Requires="a14">
          <p:sp>
            <p:nvSpPr>
              <p:cNvPr id="14" name="Rectángulo redondeado 12">
                <a:extLst>
                  <a:ext uri="{FF2B5EF4-FFF2-40B4-BE49-F238E27FC236}">
                    <a16:creationId xmlns:a16="http://schemas.microsoft.com/office/drawing/2014/main" id="{2C28F218-905E-45B1-99D9-82514BE51FE4}"/>
                  </a:ext>
                </a:extLst>
              </p:cNvPr>
              <p:cNvSpPr/>
              <p:nvPr/>
            </p:nvSpPr>
            <p:spPr>
              <a:xfrm>
                <a:off x="8892686" y="3419203"/>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Tamaño de muestra (</a:t>
                </a:r>
                <a14:m>
                  <m:oMath xmlns:m="http://schemas.openxmlformats.org/officeDocument/2006/math">
                    <m:r>
                      <a:rPr lang="es-CR" i="1" dirty="0" smtClean="0">
                        <a:latin typeface="Cambria Math" panose="02040503050406030204" pitchFamily="18" charset="0"/>
                      </a:rPr>
                      <m:t>𝑛</m:t>
                    </m:r>
                  </m:oMath>
                </a14:m>
                <a:r>
                  <a:rPr lang="es-CR" dirty="0"/>
                  <a:t>)</a:t>
                </a:r>
                <a:endParaRPr lang="es-ES" dirty="0"/>
              </a:p>
            </p:txBody>
          </p:sp>
        </mc:Choice>
        <mc:Fallback xmlns="">
          <p:sp>
            <p:nvSpPr>
              <p:cNvPr id="14" name="Rectángulo redondeado 12">
                <a:extLst>
                  <a:ext uri="{FF2B5EF4-FFF2-40B4-BE49-F238E27FC236}">
                    <a16:creationId xmlns:a16="http://schemas.microsoft.com/office/drawing/2014/main" id="{2C28F218-905E-45B1-99D9-82514BE51FE4}"/>
                  </a:ext>
                </a:extLst>
              </p:cNvPr>
              <p:cNvSpPr>
                <a:spLocks noRot="1" noChangeAspect="1" noMove="1" noResize="1" noEditPoints="1" noAdjustHandles="1" noChangeArrowheads="1" noChangeShapeType="1" noTextEdit="1"/>
              </p:cNvSpPr>
              <p:nvPr/>
            </p:nvSpPr>
            <p:spPr>
              <a:xfrm>
                <a:off x="8892686" y="3419203"/>
                <a:ext cx="2159726" cy="920931"/>
              </a:xfrm>
              <a:prstGeom prst="roundRect">
                <a:avLst/>
              </a:prstGeom>
              <a:blipFill>
                <a:blip r:embed="rId2"/>
                <a:stretch>
                  <a:fillRect r="-1124"/>
                </a:stretch>
              </a:blipFill>
            </p:spPr>
            <p:txBody>
              <a:bodyPr/>
              <a:lstStyle/>
              <a:p>
                <a:r>
                  <a:rPr lang="en-US">
                    <a:noFill/>
                  </a:rPr>
                  <a:t> </a:t>
                </a:r>
              </a:p>
            </p:txBody>
          </p:sp>
        </mc:Fallback>
      </mc:AlternateContent>
      <p:sp>
        <p:nvSpPr>
          <p:cNvPr id="15" name="Rectángulo redondeado 8">
            <a:extLst>
              <a:ext uri="{FF2B5EF4-FFF2-40B4-BE49-F238E27FC236}">
                <a16:creationId xmlns:a16="http://schemas.microsoft.com/office/drawing/2014/main" id="{79D99FF9-7A70-4B6C-AE70-FFDE6230C1F0}"/>
              </a:ext>
            </a:extLst>
          </p:cNvPr>
          <p:cNvSpPr/>
          <p:nvPr/>
        </p:nvSpPr>
        <p:spPr>
          <a:xfrm>
            <a:off x="3021874" y="5261066"/>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Tipos de muestreo: probabilístico y no probabilístico</a:t>
            </a:r>
            <a:endParaRPr lang="es-ES" dirty="0"/>
          </a:p>
        </p:txBody>
      </p:sp>
    </p:spTree>
    <p:extLst>
      <p:ext uri="{BB962C8B-B14F-4D97-AF65-F5344CB8AC3E}">
        <p14:creationId xmlns:p14="http://schemas.microsoft.com/office/powerpoint/2010/main" val="16514588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156120"/>
            <a:ext cx="10515600" cy="810532"/>
          </a:xfrm>
        </p:spPr>
        <p:txBody>
          <a:bodyPr/>
          <a:lstStyle/>
          <a:p>
            <a:pPr algn="ctr"/>
            <a:r>
              <a:rPr lang="es-CR" dirty="0"/>
              <a:t>Índice</a:t>
            </a:r>
            <a:endParaRPr lang="es-ES" dirty="0"/>
          </a:p>
        </p:txBody>
      </p:sp>
      <p:sp>
        <p:nvSpPr>
          <p:cNvPr id="4" name="Elipse 3"/>
          <p:cNvSpPr/>
          <p:nvPr/>
        </p:nvSpPr>
        <p:spPr>
          <a:xfrm>
            <a:off x="838200"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838199" y="3383281"/>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838199" y="5225144"/>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7" name="Rectángulo redondeado 6"/>
          <p:cNvSpPr/>
          <p:nvPr/>
        </p:nvSpPr>
        <p:spPr>
          <a:xfrm>
            <a:off x="3021874"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diseño de la muestra</a:t>
            </a:r>
            <a:endParaRPr lang="es-ES" dirty="0"/>
          </a:p>
        </p:txBody>
      </p:sp>
      <p:sp>
        <p:nvSpPr>
          <p:cNvPr id="8" name="Rectángulo redondeado 7"/>
          <p:cNvSpPr/>
          <p:nvPr/>
        </p:nvSpPr>
        <p:spPr>
          <a:xfrm>
            <a:off x="3021874" y="3419203"/>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inferencia estadística</a:t>
            </a:r>
            <a:endParaRPr lang="es-ES" dirty="0"/>
          </a:p>
        </p:txBody>
      </p:sp>
      <p:sp>
        <p:nvSpPr>
          <p:cNvPr id="9" name="Rectángulo redondeado 8"/>
          <p:cNvSpPr/>
          <p:nvPr/>
        </p:nvSpPr>
        <p:spPr>
          <a:xfrm>
            <a:off x="3021874" y="5261066"/>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Muestreo: probabilístico y no probabilístico</a:t>
            </a:r>
            <a:endParaRPr lang="es-ES" dirty="0"/>
          </a:p>
        </p:txBody>
      </p:sp>
      <p:sp>
        <p:nvSpPr>
          <p:cNvPr id="12" name="Elipse 11"/>
          <p:cNvSpPr/>
          <p:nvPr/>
        </p:nvSpPr>
        <p:spPr>
          <a:xfrm>
            <a:off x="6709012"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endParaRPr lang="es-ES" dirty="0"/>
          </a:p>
        </p:txBody>
      </p:sp>
      <p:sp>
        <p:nvSpPr>
          <p:cNvPr id="13" name="Rectángulo redondeado 12"/>
          <p:cNvSpPr/>
          <p:nvPr/>
        </p:nvSpPr>
        <p:spPr>
          <a:xfrm>
            <a:off x="8892686"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Error de muestreo</a:t>
            </a:r>
            <a:endParaRPr lang="es-ES" dirty="0"/>
          </a:p>
        </p:txBody>
      </p:sp>
      <p:sp>
        <p:nvSpPr>
          <p:cNvPr id="11" name="Elipse 10">
            <a:extLst>
              <a:ext uri="{FF2B5EF4-FFF2-40B4-BE49-F238E27FC236}">
                <a16:creationId xmlns:a16="http://schemas.microsoft.com/office/drawing/2014/main" id="{EDE33F5D-99D1-40FE-9797-1997A8DDEB1A}"/>
              </a:ext>
            </a:extLst>
          </p:cNvPr>
          <p:cNvSpPr/>
          <p:nvPr/>
        </p:nvSpPr>
        <p:spPr>
          <a:xfrm>
            <a:off x="6709012" y="3383281"/>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endParaRPr lang="es-ES" dirty="0"/>
          </a:p>
        </p:txBody>
      </p:sp>
      <mc:AlternateContent xmlns:mc="http://schemas.openxmlformats.org/markup-compatibility/2006" xmlns:a14="http://schemas.microsoft.com/office/drawing/2010/main">
        <mc:Choice Requires="a14">
          <p:sp>
            <p:nvSpPr>
              <p:cNvPr id="14" name="Rectángulo redondeado 12">
                <a:extLst>
                  <a:ext uri="{FF2B5EF4-FFF2-40B4-BE49-F238E27FC236}">
                    <a16:creationId xmlns:a16="http://schemas.microsoft.com/office/drawing/2014/main" id="{2C28F218-905E-45B1-99D9-82514BE51FE4}"/>
                  </a:ext>
                </a:extLst>
              </p:cNvPr>
              <p:cNvSpPr/>
              <p:nvPr/>
            </p:nvSpPr>
            <p:spPr>
              <a:xfrm>
                <a:off x="8892686" y="3419203"/>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Tamaño de muestra (</a:t>
                </a:r>
                <a14:m>
                  <m:oMath xmlns:m="http://schemas.openxmlformats.org/officeDocument/2006/math">
                    <m:r>
                      <a:rPr lang="es-CR" i="1" dirty="0" smtClean="0">
                        <a:latin typeface="Cambria Math" panose="02040503050406030204" pitchFamily="18" charset="0"/>
                      </a:rPr>
                      <m:t>𝑛</m:t>
                    </m:r>
                  </m:oMath>
                </a14:m>
                <a:r>
                  <a:rPr lang="es-CR" dirty="0"/>
                  <a:t>)</a:t>
                </a:r>
                <a:endParaRPr lang="es-ES" dirty="0"/>
              </a:p>
            </p:txBody>
          </p:sp>
        </mc:Choice>
        <mc:Fallback xmlns="">
          <p:sp>
            <p:nvSpPr>
              <p:cNvPr id="14" name="Rectángulo redondeado 12">
                <a:extLst>
                  <a:ext uri="{FF2B5EF4-FFF2-40B4-BE49-F238E27FC236}">
                    <a16:creationId xmlns:a16="http://schemas.microsoft.com/office/drawing/2014/main" id="{2C28F218-905E-45B1-99D9-82514BE51FE4}"/>
                  </a:ext>
                </a:extLst>
              </p:cNvPr>
              <p:cNvSpPr>
                <a:spLocks noRot="1" noChangeAspect="1" noMove="1" noResize="1" noEditPoints="1" noAdjustHandles="1" noChangeArrowheads="1" noChangeShapeType="1" noTextEdit="1"/>
              </p:cNvSpPr>
              <p:nvPr/>
            </p:nvSpPr>
            <p:spPr>
              <a:xfrm>
                <a:off x="8892686" y="3419203"/>
                <a:ext cx="2159726" cy="920931"/>
              </a:xfrm>
              <a:prstGeom prst="roundRect">
                <a:avLst/>
              </a:prstGeom>
              <a:blipFill>
                <a:blip r:embed="rId2"/>
                <a:stretch>
                  <a:fillRect r="-1124"/>
                </a:stretch>
              </a:blipFill>
            </p:spPr>
            <p:txBody>
              <a:bodyPr/>
              <a:lstStyle/>
              <a:p>
                <a:r>
                  <a:rPr lang="en-US">
                    <a:noFill/>
                  </a:rPr>
                  <a:t> </a:t>
                </a:r>
              </a:p>
            </p:txBody>
          </p:sp>
        </mc:Fallback>
      </mc:AlternateContent>
      <p:sp>
        <p:nvSpPr>
          <p:cNvPr id="15" name="Elipse 14">
            <a:extLst>
              <a:ext uri="{FF2B5EF4-FFF2-40B4-BE49-F238E27FC236}">
                <a16:creationId xmlns:a16="http://schemas.microsoft.com/office/drawing/2014/main" id="{C50B995F-B55F-4212-8FE7-5C4DA240C66A}"/>
              </a:ext>
            </a:extLst>
          </p:cNvPr>
          <p:cNvSpPr/>
          <p:nvPr/>
        </p:nvSpPr>
        <p:spPr>
          <a:xfrm>
            <a:off x="6709012" y="5189220"/>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endParaRPr lang="es-ES" dirty="0"/>
          </a:p>
        </p:txBody>
      </p:sp>
      <mc:AlternateContent xmlns:mc="http://schemas.openxmlformats.org/markup-compatibility/2006" xmlns:a14="http://schemas.microsoft.com/office/drawing/2010/main">
        <mc:Choice Requires="a14">
          <p:sp>
            <p:nvSpPr>
              <p:cNvPr id="16" name="Rectángulo redondeado 12">
                <a:extLst>
                  <a:ext uri="{FF2B5EF4-FFF2-40B4-BE49-F238E27FC236}">
                    <a16:creationId xmlns:a16="http://schemas.microsoft.com/office/drawing/2014/main" id="{FCDD3B14-2C65-44C1-A1D2-0D87D238B8E8}"/>
                  </a:ext>
                </a:extLst>
              </p:cNvPr>
              <p:cNvSpPr/>
              <p:nvPr/>
            </p:nvSpPr>
            <p:spPr>
              <a:xfrm>
                <a:off x="8892686" y="5225142"/>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Selección de las UE de la </a:t>
                </a:r>
                <a14:m>
                  <m:oMath xmlns:m="http://schemas.openxmlformats.org/officeDocument/2006/math">
                    <m:r>
                      <a:rPr lang="es-CR" i="1" dirty="0">
                        <a:latin typeface="Cambria Math" panose="02040503050406030204" pitchFamily="18" charset="0"/>
                      </a:rPr>
                      <m:t>𝑛</m:t>
                    </m:r>
                  </m:oMath>
                </a14:m>
                <a:r>
                  <a:rPr lang="es-CR" dirty="0"/>
                  <a:t> </a:t>
                </a:r>
                <a:endParaRPr lang="es-ES" dirty="0"/>
              </a:p>
            </p:txBody>
          </p:sp>
        </mc:Choice>
        <mc:Fallback xmlns="">
          <p:sp>
            <p:nvSpPr>
              <p:cNvPr id="16" name="Rectángulo redondeado 12">
                <a:extLst>
                  <a:ext uri="{FF2B5EF4-FFF2-40B4-BE49-F238E27FC236}">
                    <a16:creationId xmlns:a16="http://schemas.microsoft.com/office/drawing/2014/main" id="{FCDD3B14-2C65-44C1-A1D2-0D87D238B8E8}"/>
                  </a:ext>
                </a:extLst>
              </p:cNvPr>
              <p:cNvSpPr>
                <a:spLocks noRot="1" noChangeAspect="1" noMove="1" noResize="1" noEditPoints="1" noAdjustHandles="1" noChangeArrowheads="1" noChangeShapeType="1" noTextEdit="1"/>
              </p:cNvSpPr>
              <p:nvPr/>
            </p:nvSpPr>
            <p:spPr>
              <a:xfrm>
                <a:off x="8892686" y="5225142"/>
                <a:ext cx="2159726" cy="920931"/>
              </a:xfrm>
              <a:prstGeom prst="round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960266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55320" y="1582737"/>
            <a:ext cx="4582886" cy="1526223"/>
          </a:xfrm>
        </p:spPr>
        <p:txBody>
          <a:bodyPr>
            <a:normAutofit/>
          </a:bodyPr>
          <a:lstStyle/>
          <a:p>
            <a:pPr marL="0" indent="0" algn="ctr">
              <a:buNone/>
            </a:pPr>
            <a:r>
              <a:rPr lang="es-CR" sz="1600" dirty="0">
                <a:solidFill>
                  <a:schemeClr val="tx1">
                    <a:lumMod val="65000"/>
                    <a:lumOff val="35000"/>
                  </a:schemeClr>
                </a:solidFill>
                <a:latin typeface="Century Gothic" panose="020B0502020202020204" pitchFamily="34" charset="0"/>
              </a:rPr>
              <a:t>La pregunta mas común</a:t>
            </a:r>
          </a:p>
          <a:p>
            <a:pPr marL="0" indent="0" algn="ctr">
              <a:buNone/>
            </a:pPr>
            <a:r>
              <a:rPr lang="es-CR" sz="2400" b="1" dirty="0">
                <a:solidFill>
                  <a:schemeClr val="tx1">
                    <a:lumMod val="65000"/>
                    <a:lumOff val="35000"/>
                  </a:schemeClr>
                </a:solidFill>
                <a:latin typeface="Century Gothic" panose="020B0502020202020204" pitchFamily="34" charset="0"/>
              </a:rPr>
              <a:t> </a:t>
            </a:r>
            <a:r>
              <a:rPr lang="es-CR" sz="2400" b="1" dirty="0">
                <a:solidFill>
                  <a:schemeClr val="tx1">
                    <a:lumMod val="65000"/>
                    <a:lumOff val="35000"/>
                  </a:schemeClr>
                </a:solidFill>
              </a:rPr>
              <a:t>¿</a:t>
            </a:r>
            <a:r>
              <a:rPr lang="es-CR" sz="2400" b="1" dirty="0">
                <a:solidFill>
                  <a:schemeClr val="tx1">
                    <a:lumMod val="65000"/>
                    <a:lumOff val="35000"/>
                  </a:schemeClr>
                </a:solidFill>
                <a:latin typeface="Century Gothic" panose="020B0502020202020204" pitchFamily="34" charset="0"/>
              </a:rPr>
              <a:t>Que tamaño de muestra debo seleccionar para hacer una encuesta</a:t>
            </a:r>
            <a:r>
              <a:rPr lang="es-CR" sz="2400" b="1" dirty="0">
                <a:solidFill>
                  <a:schemeClr val="tx1">
                    <a:lumMod val="65000"/>
                    <a:lumOff val="35000"/>
                  </a:schemeClr>
                </a:solidFill>
              </a:rPr>
              <a:t>?</a:t>
            </a:r>
          </a:p>
        </p:txBody>
      </p:sp>
      <p:sp>
        <p:nvSpPr>
          <p:cNvPr id="6" name="Rectángulo 5"/>
          <p:cNvSpPr/>
          <p:nvPr/>
        </p:nvSpPr>
        <p:spPr>
          <a:xfrm>
            <a:off x="800220" y="4802921"/>
            <a:ext cx="4511041" cy="590931"/>
          </a:xfrm>
          <a:prstGeom prst="rect">
            <a:avLst/>
          </a:prstGeom>
          <a:noFill/>
        </p:spPr>
        <p:txBody>
          <a:bodyPr wrap="square">
            <a:spAutoFit/>
          </a:bodyPr>
          <a:lstStyle/>
          <a:p>
            <a:pPr indent="-285750" algn="ctr">
              <a:lnSpc>
                <a:spcPct val="90000"/>
              </a:lnSpc>
              <a:spcBef>
                <a:spcPts val="1000"/>
              </a:spcBef>
            </a:pPr>
            <a:r>
              <a:rPr lang="es-CR" dirty="0">
                <a:solidFill>
                  <a:srgbClr val="ADADAD"/>
                </a:solidFill>
                <a:latin typeface="Century Gothic" panose="020B0502020202020204" pitchFamily="34" charset="0"/>
              </a:rPr>
              <a:t>Si se responde </a:t>
            </a:r>
            <a:br>
              <a:rPr lang="es-CR" dirty="0">
                <a:solidFill>
                  <a:srgbClr val="ADADAD"/>
                </a:solidFill>
                <a:latin typeface="Century Gothic" panose="020B0502020202020204" pitchFamily="34" charset="0"/>
              </a:rPr>
            </a:br>
            <a:r>
              <a:rPr lang="es-CR" dirty="0">
                <a:solidFill>
                  <a:srgbClr val="ADADAD"/>
                </a:solidFill>
                <a:latin typeface="Century Gothic" panose="020B0502020202020204" pitchFamily="34" charset="0"/>
              </a:rPr>
              <a:t>inmediatamente </a:t>
            </a:r>
          </a:p>
        </p:txBody>
      </p:sp>
      <p:cxnSp>
        <p:nvCxnSpPr>
          <p:cNvPr id="8" name="Conector recto de flecha 7"/>
          <p:cNvCxnSpPr>
            <a:stCxn id="3" idx="2"/>
          </p:cNvCxnSpPr>
          <p:nvPr/>
        </p:nvCxnSpPr>
        <p:spPr>
          <a:xfrm>
            <a:off x="2946763" y="3108960"/>
            <a:ext cx="0" cy="352697"/>
          </a:xfrm>
          <a:prstGeom prst="straightConnector1">
            <a:avLst/>
          </a:prstGeom>
          <a:ln w="38100">
            <a:solidFill>
              <a:srgbClr val="ADADAD"/>
            </a:solidFill>
            <a:tailEnd type="triangle"/>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6084" y="3579764"/>
            <a:ext cx="1161358" cy="1161358"/>
          </a:xfrm>
          <a:prstGeom prst="rect">
            <a:avLst/>
          </a:prstGeom>
        </p:spPr>
      </p:pic>
      <p:sp>
        <p:nvSpPr>
          <p:cNvPr id="11" name="Rectángulo 10"/>
          <p:cNvSpPr/>
          <p:nvPr/>
        </p:nvSpPr>
        <p:spPr>
          <a:xfrm>
            <a:off x="6666411" y="2041211"/>
            <a:ext cx="4776652" cy="646331"/>
          </a:xfrm>
          <a:prstGeom prst="rect">
            <a:avLst/>
          </a:prstGeom>
        </p:spPr>
        <p:txBody>
          <a:bodyPr wrap="square">
            <a:spAutoFit/>
          </a:bodyPr>
          <a:lstStyle/>
          <a:p>
            <a:pPr algn="ctr">
              <a:lnSpc>
                <a:spcPct val="90000"/>
              </a:lnSpc>
              <a:spcBef>
                <a:spcPts val="1000"/>
              </a:spcBef>
            </a:pPr>
            <a:r>
              <a:rPr lang="es-CR" sz="2000" b="1" dirty="0">
                <a:solidFill>
                  <a:srgbClr val="ED7D31"/>
                </a:solidFill>
              </a:rPr>
              <a:t>¿</a:t>
            </a:r>
            <a:r>
              <a:rPr lang="es-CR" sz="2000" b="1" dirty="0">
                <a:solidFill>
                  <a:srgbClr val="ED7D31"/>
                </a:solidFill>
                <a:latin typeface="Century Gothic" panose="020B0502020202020204" pitchFamily="34" charset="0"/>
              </a:rPr>
              <a:t>La pregunta hecha proporciona toda la información que se requiere</a:t>
            </a:r>
            <a:r>
              <a:rPr lang="es-CR" sz="2000" b="1" dirty="0">
                <a:solidFill>
                  <a:srgbClr val="ED7D31"/>
                </a:solidFill>
              </a:rPr>
              <a:t>?</a:t>
            </a:r>
            <a:r>
              <a:rPr lang="es-CR" sz="1400" dirty="0">
                <a:solidFill>
                  <a:srgbClr val="ED7D31"/>
                </a:solidFill>
                <a:latin typeface="Century Gothic" panose="020B0502020202020204" pitchFamily="34" charset="0"/>
              </a:rPr>
              <a:t> </a:t>
            </a:r>
          </a:p>
        </p:txBody>
      </p:sp>
      <p:cxnSp>
        <p:nvCxnSpPr>
          <p:cNvPr id="14" name="Conector recto de flecha 13"/>
          <p:cNvCxnSpPr/>
          <p:nvPr/>
        </p:nvCxnSpPr>
        <p:spPr>
          <a:xfrm>
            <a:off x="5311260" y="2364377"/>
            <a:ext cx="1114697" cy="0"/>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6808461" y="2727166"/>
            <a:ext cx="4634602" cy="286232"/>
          </a:xfrm>
          <a:prstGeom prst="rect">
            <a:avLst/>
          </a:prstGeom>
        </p:spPr>
        <p:txBody>
          <a:bodyPr wrap="none">
            <a:spAutoFit/>
          </a:bodyPr>
          <a:lstStyle/>
          <a:p>
            <a:pPr algn="ctr">
              <a:lnSpc>
                <a:spcPct val="90000"/>
              </a:lnSpc>
              <a:spcBef>
                <a:spcPts val="1000"/>
              </a:spcBef>
            </a:pPr>
            <a:r>
              <a:rPr lang="es-CR" sz="1400" dirty="0">
                <a:solidFill>
                  <a:schemeClr val="tx1">
                    <a:lumMod val="65000"/>
                    <a:lumOff val="35000"/>
                  </a:schemeClr>
                </a:solidFill>
                <a:latin typeface="Century Gothic" panose="020B0502020202020204" pitchFamily="34" charset="0"/>
              </a:rPr>
              <a:t>Evidentemente no.  No se pregunto lo que debía…</a:t>
            </a:r>
          </a:p>
        </p:txBody>
      </p:sp>
      <p:sp>
        <p:nvSpPr>
          <p:cNvPr id="17" name="Rectángulo 16"/>
          <p:cNvSpPr/>
          <p:nvPr/>
        </p:nvSpPr>
        <p:spPr>
          <a:xfrm>
            <a:off x="800220" y="5730392"/>
            <a:ext cx="4667792" cy="590931"/>
          </a:xfrm>
          <a:prstGeom prst="rect">
            <a:avLst/>
          </a:prstGeom>
        </p:spPr>
        <p:txBody>
          <a:bodyPr wrap="square">
            <a:spAutoFit/>
          </a:bodyPr>
          <a:lstStyle/>
          <a:p>
            <a:pPr indent="-285750" algn="ctr">
              <a:lnSpc>
                <a:spcPct val="90000"/>
              </a:lnSpc>
              <a:spcBef>
                <a:spcPts val="1000"/>
              </a:spcBef>
            </a:pPr>
            <a:r>
              <a:rPr lang="es-CR" dirty="0">
                <a:solidFill>
                  <a:srgbClr val="ED7D31"/>
                </a:solidFill>
                <a:latin typeface="Century Gothic" panose="020B0502020202020204" pitchFamily="34" charset="0"/>
              </a:rPr>
              <a:t>Creer que provee la respuesta correcta a un problema mal planteado.</a:t>
            </a:r>
          </a:p>
        </p:txBody>
      </p:sp>
      <p:sp>
        <p:nvSpPr>
          <p:cNvPr id="18" name="Rectángulo 17"/>
          <p:cNvSpPr/>
          <p:nvPr/>
        </p:nvSpPr>
        <p:spPr>
          <a:xfrm>
            <a:off x="800219" y="5305660"/>
            <a:ext cx="4511041" cy="424732"/>
          </a:xfrm>
          <a:prstGeom prst="rect">
            <a:avLst/>
          </a:prstGeom>
          <a:noFill/>
        </p:spPr>
        <p:txBody>
          <a:bodyPr wrap="square">
            <a:spAutoFit/>
          </a:bodyPr>
          <a:lstStyle/>
          <a:p>
            <a:pPr indent="-285750" algn="ctr">
              <a:lnSpc>
                <a:spcPct val="90000"/>
              </a:lnSpc>
              <a:spcBef>
                <a:spcPts val="1000"/>
              </a:spcBef>
            </a:pPr>
            <a:r>
              <a:rPr lang="es-CR" sz="2400" b="1" dirty="0">
                <a:solidFill>
                  <a:srgbClr val="ADADAD"/>
                </a:solidFill>
                <a:latin typeface="Century Gothic" panose="020B0502020202020204" pitchFamily="34" charset="0"/>
              </a:rPr>
              <a:t>Comete un error</a:t>
            </a:r>
          </a:p>
        </p:txBody>
      </p:sp>
      <p:sp>
        <p:nvSpPr>
          <p:cNvPr id="19" name="Elipse 18"/>
          <p:cNvSpPr/>
          <p:nvPr/>
        </p:nvSpPr>
        <p:spPr>
          <a:xfrm>
            <a:off x="8506097" y="3362864"/>
            <a:ext cx="938349" cy="962086"/>
          </a:xfrm>
          <a:prstGeom prst="ellipse">
            <a:avLst/>
          </a:prstGeom>
          <a:solidFill>
            <a:srgbClr val="559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¿n?</a:t>
            </a:r>
            <a:endParaRPr lang="es-CR" sz="2400" b="1" dirty="0"/>
          </a:p>
        </p:txBody>
      </p:sp>
      <p:cxnSp>
        <p:nvCxnSpPr>
          <p:cNvPr id="21" name="Conector recto de flecha 20"/>
          <p:cNvCxnSpPr>
            <a:stCxn id="19" idx="3"/>
          </p:cNvCxnSpPr>
          <p:nvPr/>
        </p:nvCxnSpPr>
        <p:spPr>
          <a:xfrm flipH="1">
            <a:off x="8229600" y="4184056"/>
            <a:ext cx="413915" cy="473888"/>
          </a:xfrm>
          <a:prstGeom prst="straightConnector1">
            <a:avLst/>
          </a:prstGeom>
          <a:ln>
            <a:solidFill>
              <a:srgbClr val="55937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a:stCxn id="19" idx="5"/>
          </p:cNvCxnSpPr>
          <p:nvPr/>
        </p:nvCxnSpPr>
        <p:spPr>
          <a:xfrm>
            <a:off x="9307028" y="4184056"/>
            <a:ext cx="413915" cy="490360"/>
          </a:xfrm>
          <a:prstGeom prst="straightConnector1">
            <a:avLst/>
          </a:prstGeom>
          <a:ln>
            <a:solidFill>
              <a:srgbClr val="559374"/>
            </a:solidFill>
            <a:tailEnd type="triangle"/>
          </a:ln>
        </p:spPr>
        <p:style>
          <a:lnRef idx="1">
            <a:schemeClr val="accent1"/>
          </a:lnRef>
          <a:fillRef idx="0">
            <a:schemeClr val="accent1"/>
          </a:fillRef>
          <a:effectRef idx="0">
            <a:schemeClr val="accent1"/>
          </a:effectRef>
          <a:fontRef idx="minor">
            <a:schemeClr val="tx1"/>
          </a:fontRef>
        </p:style>
      </p:cxnSp>
      <p:sp>
        <p:nvSpPr>
          <p:cNvPr id="29" name="Rectángulo 28"/>
          <p:cNvSpPr/>
          <p:nvPr/>
        </p:nvSpPr>
        <p:spPr>
          <a:xfrm>
            <a:off x="7569526" y="4657944"/>
            <a:ext cx="1320148" cy="646331"/>
          </a:xfrm>
          <a:prstGeom prst="rect">
            <a:avLst/>
          </a:prstGeom>
        </p:spPr>
        <p:txBody>
          <a:bodyPr wrap="square">
            <a:spAutoFit/>
          </a:bodyPr>
          <a:lstStyle/>
          <a:p>
            <a:r>
              <a:rPr lang="es-CR" b="1" dirty="0">
                <a:solidFill>
                  <a:srgbClr val="559374"/>
                </a:solidFill>
                <a:latin typeface="Century Gothic" panose="020B0502020202020204" pitchFamily="34" charset="0"/>
              </a:rPr>
              <a:t>Si es muy grande …</a:t>
            </a:r>
            <a:endParaRPr lang="es-CR" dirty="0">
              <a:solidFill>
                <a:srgbClr val="559374"/>
              </a:solidFill>
            </a:endParaRPr>
          </a:p>
        </p:txBody>
      </p:sp>
      <p:sp>
        <p:nvSpPr>
          <p:cNvPr id="31" name="Rectángulo 30"/>
          <p:cNvSpPr/>
          <p:nvPr/>
        </p:nvSpPr>
        <p:spPr>
          <a:xfrm>
            <a:off x="9478222" y="4674416"/>
            <a:ext cx="1651331" cy="646331"/>
          </a:xfrm>
          <a:prstGeom prst="rect">
            <a:avLst/>
          </a:prstGeom>
        </p:spPr>
        <p:txBody>
          <a:bodyPr wrap="square">
            <a:spAutoFit/>
          </a:bodyPr>
          <a:lstStyle/>
          <a:p>
            <a:r>
              <a:rPr lang="es-CR" b="1" dirty="0">
                <a:solidFill>
                  <a:srgbClr val="559374"/>
                </a:solidFill>
                <a:latin typeface="Century Gothic" panose="020B0502020202020204" pitchFamily="34" charset="0"/>
              </a:rPr>
              <a:t>Si es muy pequeña …</a:t>
            </a:r>
            <a:endParaRPr lang="es-CR" dirty="0">
              <a:solidFill>
                <a:srgbClr val="559374"/>
              </a:solidFill>
            </a:endParaRPr>
          </a:p>
        </p:txBody>
      </p:sp>
      <p:sp>
        <p:nvSpPr>
          <p:cNvPr id="32" name="Rectángulo 31"/>
          <p:cNvSpPr/>
          <p:nvPr/>
        </p:nvSpPr>
        <p:spPr>
          <a:xfrm>
            <a:off x="7569526" y="5304275"/>
            <a:ext cx="1320148" cy="830997"/>
          </a:xfrm>
          <a:prstGeom prst="rect">
            <a:avLst/>
          </a:prstGeom>
        </p:spPr>
        <p:txBody>
          <a:bodyPr wrap="square">
            <a:spAutoFit/>
          </a:bodyPr>
          <a:lstStyle/>
          <a:p>
            <a:r>
              <a:rPr lang="es-CR" sz="1600" dirty="0">
                <a:solidFill>
                  <a:srgbClr val="559374"/>
                </a:solidFill>
                <a:latin typeface="Century Gothic" panose="020B0502020202020204" pitchFamily="34" charset="0"/>
              </a:rPr>
              <a:t>… hay despilfarro de recursos</a:t>
            </a:r>
            <a:endParaRPr lang="es-CR" sz="1600" dirty="0">
              <a:solidFill>
                <a:srgbClr val="559374"/>
              </a:solidFill>
            </a:endParaRPr>
          </a:p>
        </p:txBody>
      </p:sp>
      <p:sp>
        <p:nvSpPr>
          <p:cNvPr id="33" name="Rectángulo 32"/>
          <p:cNvSpPr/>
          <p:nvPr/>
        </p:nvSpPr>
        <p:spPr>
          <a:xfrm>
            <a:off x="9478221" y="5320747"/>
            <a:ext cx="1651331" cy="1077218"/>
          </a:xfrm>
          <a:prstGeom prst="rect">
            <a:avLst/>
          </a:prstGeom>
        </p:spPr>
        <p:txBody>
          <a:bodyPr wrap="square">
            <a:spAutoFit/>
          </a:bodyPr>
          <a:lstStyle/>
          <a:p>
            <a:r>
              <a:rPr lang="es-CR" sz="1600" dirty="0">
                <a:solidFill>
                  <a:srgbClr val="559374"/>
                </a:solidFill>
                <a:latin typeface="Century Gothic" panose="020B0502020202020204" pitchFamily="34" charset="0"/>
              </a:rPr>
              <a:t>… disminuye la utilidad y veracidad del estudio</a:t>
            </a:r>
            <a:endParaRPr lang="es-CR" sz="1600" dirty="0">
              <a:solidFill>
                <a:srgbClr val="559374"/>
              </a:solidFill>
            </a:endParaRPr>
          </a:p>
        </p:txBody>
      </p:sp>
      <p:sp>
        <p:nvSpPr>
          <p:cNvPr id="20" name="Título 1">
            <a:extLst>
              <a:ext uri="{FF2B5EF4-FFF2-40B4-BE49-F238E27FC236}">
                <a16:creationId xmlns:a16="http://schemas.microsoft.com/office/drawing/2014/main" id="{D0BFF984-191F-4672-894D-116C62744060}"/>
              </a:ext>
            </a:extLst>
          </p:cNvPr>
          <p:cNvSpPr txBox="1">
            <a:spLocks/>
          </p:cNvSpPr>
          <p:nvPr/>
        </p:nvSpPr>
        <p:spPr>
          <a:xfrm>
            <a:off x="58724" y="156120"/>
            <a:ext cx="12029812" cy="8105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Tamaño de la muestra</a:t>
            </a:r>
            <a:endParaRPr lang="es-ES" dirty="0"/>
          </a:p>
        </p:txBody>
      </p:sp>
    </p:spTree>
    <p:extLst>
      <p:ext uri="{BB962C8B-B14F-4D97-AF65-F5344CB8AC3E}">
        <p14:creationId xmlns:p14="http://schemas.microsoft.com/office/powerpoint/2010/main" val="9375729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5" grpId="0"/>
      <p:bldP spid="17" grpId="0"/>
      <p:bldP spid="18" grpId="0"/>
      <p:bldP spid="19" grpId="0" animBg="1"/>
      <p:bldP spid="29" grpId="0"/>
      <p:bldP spid="31" grpId="0"/>
      <p:bldP spid="32" grpId="0"/>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4109" y="2601951"/>
            <a:ext cx="3234735" cy="3234735"/>
          </a:xfrm>
          <a:prstGeom prst="rect">
            <a:avLst/>
          </a:prstGeom>
        </p:spPr>
      </p:pic>
      <p:sp>
        <p:nvSpPr>
          <p:cNvPr id="9" name="Elipse 8"/>
          <p:cNvSpPr/>
          <p:nvPr/>
        </p:nvSpPr>
        <p:spPr>
          <a:xfrm>
            <a:off x="7111046" y="4022702"/>
            <a:ext cx="961799" cy="9144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0457" y="4175351"/>
            <a:ext cx="609101" cy="609101"/>
          </a:xfrm>
          <a:prstGeom prst="rect">
            <a:avLst/>
          </a:prstGeom>
        </p:spPr>
      </p:pic>
      <p:sp>
        <p:nvSpPr>
          <p:cNvPr id="10" name="Elipse 9"/>
          <p:cNvSpPr/>
          <p:nvPr/>
        </p:nvSpPr>
        <p:spPr>
          <a:xfrm>
            <a:off x="9397045" y="4035765"/>
            <a:ext cx="961799" cy="9144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pic>
        <p:nvPicPr>
          <p:cNvPr id="11" name="Imagen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7486" y="4119443"/>
            <a:ext cx="720915" cy="720915"/>
          </a:xfrm>
          <a:prstGeom prst="rect">
            <a:avLst/>
          </a:prstGeom>
        </p:spPr>
      </p:pic>
      <p:sp>
        <p:nvSpPr>
          <p:cNvPr id="12" name="CuadroTexto 11"/>
          <p:cNvSpPr txBox="1"/>
          <p:nvPr/>
        </p:nvSpPr>
        <p:spPr>
          <a:xfrm>
            <a:off x="7190092" y="4937101"/>
            <a:ext cx="713657" cy="369332"/>
          </a:xfrm>
          <a:prstGeom prst="rect">
            <a:avLst/>
          </a:prstGeom>
          <a:noFill/>
        </p:spPr>
        <p:txBody>
          <a:bodyPr wrap="none" rtlCol="0">
            <a:spAutoFit/>
          </a:bodyPr>
          <a:lstStyle/>
          <a:p>
            <a:r>
              <a:rPr lang="es-ES" b="1" dirty="0">
                <a:solidFill>
                  <a:srgbClr val="9B9B9B"/>
                </a:solidFill>
              </a:rPr>
              <a:t>Costo</a:t>
            </a:r>
            <a:endParaRPr lang="es-CR" b="1" dirty="0">
              <a:solidFill>
                <a:srgbClr val="9B9B9B"/>
              </a:solidFill>
            </a:endParaRPr>
          </a:p>
        </p:txBody>
      </p:sp>
      <p:sp>
        <p:nvSpPr>
          <p:cNvPr id="13" name="CuadroTexto 12"/>
          <p:cNvSpPr txBox="1"/>
          <p:nvPr/>
        </p:nvSpPr>
        <p:spPr>
          <a:xfrm>
            <a:off x="9361519" y="4950165"/>
            <a:ext cx="1049326" cy="369332"/>
          </a:xfrm>
          <a:prstGeom prst="rect">
            <a:avLst/>
          </a:prstGeom>
          <a:noFill/>
        </p:spPr>
        <p:txBody>
          <a:bodyPr wrap="none" rtlCol="0">
            <a:spAutoFit/>
          </a:bodyPr>
          <a:lstStyle/>
          <a:p>
            <a:r>
              <a:rPr lang="es-ES" b="1" dirty="0">
                <a:solidFill>
                  <a:srgbClr val="9B9B9B"/>
                </a:solidFill>
              </a:rPr>
              <a:t>Precisión</a:t>
            </a:r>
            <a:endParaRPr lang="es-CR" b="1" dirty="0">
              <a:solidFill>
                <a:srgbClr val="9B9B9B"/>
              </a:solidFill>
            </a:endParaRPr>
          </a:p>
        </p:txBody>
      </p:sp>
      <p:sp>
        <p:nvSpPr>
          <p:cNvPr id="14" name="Elipse 13"/>
          <p:cNvSpPr/>
          <p:nvPr/>
        </p:nvSpPr>
        <p:spPr>
          <a:xfrm>
            <a:off x="2289569" y="1661217"/>
            <a:ext cx="938349" cy="962086"/>
          </a:xfrm>
          <a:prstGeom prst="ellipse">
            <a:avLst/>
          </a:prstGeom>
          <a:solidFill>
            <a:srgbClr val="559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¿n?</a:t>
            </a:r>
            <a:endParaRPr lang="es-CR" sz="2400" b="1" dirty="0"/>
          </a:p>
        </p:txBody>
      </p:sp>
      <p:cxnSp>
        <p:nvCxnSpPr>
          <p:cNvPr id="15" name="Conector recto de flecha 14"/>
          <p:cNvCxnSpPr>
            <a:stCxn id="14" idx="3"/>
          </p:cNvCxnSpPr>
          <p:nvPr/>
        </p:nvCxnSpPr>
        <p:spPr>
          <a:xfrm flipH="1">
            <a:off x="2013072" y="2482409"/>
            <a:ext cx="413915" cy="473888"/>
          </a:xfrm>
          <a:prstGeom prst="straightConnector1">
            <a:avLst/>
          </a:prstGeom>
          <a:ln>
            <a:solidFill>
              <a:srgbClr val="55937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a:off x="3087061" y="2424417"/>
            <a:ext cx="413915" cy="490360"/>
          </a:xfrm>
          <a:prstGeom prst="straightConnector1">
            <a:avLst/>
          </a:prstGeom>
          <a:ln>
            <a:solidFill>
              <a:srgbClr val="559374"/>
            </a:solidFill>
            <a:tailEnd type="triangle"/>
          </a:ln>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1352998" y="2956297"/>
            <a:ext cx="1320148" cy="646331"/>
          </a:xfrm>
          <a:prstGeom prst="rect">
            <a:avLst/>
          </a:prstGeom>
        </p:spPr>
        <p:txBody>
          <a:bodyPr wrap="square">
            <a:spAutoFit/>
          </a:bodyPr>
          <a:lstStyle/>
          <a:p>
            <a:r>
              <a:rPr lang="es-CR" b="1" dirty="0">
                <a:solidFill>
                  <a:srgbClr val="559374"/>
                </a:solidFill>
                <a:latin typeface="Century Gothic" panose="020B0502020202020204" pitchFamily="34" charset="0"/>
              </a:rPr>
              <a:t>Si es muy grande …</a:t>
            </a:r>
            <a:endParaRPr lang="es-CR" dirty="0">
              <a:solidFill>
                <a:srgbClr val="559374"/>
              </a:solidFill>
            </a:endParaRPr>
          </a:p>
        </p:txBody>
      </p:sp>
      <p:sp>
        <p:nvSpPr>
          <p:cNvPr id="18" name="Rectángulo 17"/>
          <p:cNvSpPr/>
          <p:nvPr/>
        </p:nvSpPr>
        <p:spPr>
          <a:xfrm>
            <a:off x="3261694" y="2972769"/>
            <a:ext cx="1651331" cy="646331"/>
          </a:xfrm>
          <a:prstGeom prst="rect">
            <a:avLst/>
          </a:prstGeom>
        </p:spPr>
        <p:txBody>
          <a:bodyPr wrap="square">
            <a:spAutoFit/>
          </a:bodyPr>
          <a:lstStyle/>
          <a:p>
            <a:r>
              <a:rPr lang="es-CR" b="1" dirty="0">
                <a:solidFill>
                  <a:srgbClr val="559374"/>
                </a:solidFill>
                <a:latin typeface="Century Gothic" panose="020B0502020202020204" pitchFamily="34" charset="0"/>
              </a:rPr>
              <a:t>Si es muy pequeña …</a:t>
            </a:r>
            <a:endParaRPr lang="es-CR" dirty="0">
              <a:solidFill>
                <a:srgbClr val="559374"/>
              </a:solidFill>
            </a:endParaRPr>
          </a:p>
        </p:txBody>
      </p:sp>
      <p:sp>
        <p:nvSpPr>
          <p:cNvPr id="19" name="Rectángulo 18"/>
          <p:cNvSpPr/>
          <p:nvPr/>
        </p:nvSpPr>
        <p:spPr>
          <a:xfrm>
            <a:off x="1352998" y="3602628"/>
            <a:ext cx="1320148" cy="830997"/>
          </a:xfrm>
          <a:prstGeom prst="rect">
            <a:avLst/>
          </a:prstGeom>
        </p:spPr>
        <p:txBody>
          <a:bodyPr wrap="square">
            <a:spAutoFit/>
          </a:bodyPr>
          <a:lstStyle/>
          <a:p>
            <a:r>
              <a:rPr lang="es-CR" sz="1600" dirty="0">
                <a:solidFill>
                  <a:srgbClr val="559374"/>
                </a:solidFill>
                <a:latin typeface="Century Gothic" panose="020B0502020202020204" pitchFamily="34" charset="0"/>
              </a:rPr>
              <a:t>… hay despilfarro de recursos</a:t>
            </a:r>
            <a:endParaRPr lang="es-CR" sz="1600" dirty="0">
              <a:solidFill>
                <a:srgbClr val="559374"/>
              </a:solidFill>
            </a:endParaRPr>
          </a:p>
        </p:txBody>
      </p:sp>
      <p:cxnSp>
        <p:nvCxnSpPr>
          <p:cNvPr id="22" name="Conector recto de flecha 21"/>
          <p:cNvCxnSpPr/>
          <p:nvPr/>
        </p:nvCxnSpPr>
        <p:spPr>
          <a:xfrm>
            <a:off x="3579914" y="2067046"/>
            <a:ext cx="3014459" cy="0"/>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a:off x="6594373" y="1891478"/>
            <a:ext cx="4625499" cy="590931"/>
          </a:xfrm>
          <a:prstGeom prst="rect">
            <a:avLst/>
          </a:prstGeom>
        </p:spPr>
        <p:txBody>
          <a:bodyPr wrap="square">
            <a:spAutoFit/>
          </a:bodyPr>
          <a:lstStyle/>
          <a:p>
            <a:pPr indent="-285750" algn="ctr">
              <a:lnSpc>
                <a:spcPct val="90000"/>
              </a:lnSpc>
              <a:spcBef>
                <a:spcPts val="1000"/>
              </a:spcBef>
            </a:pPr>
            <a:r>
              <a:rPr lang="es-ES" dirty="0">
                <a:solidFill>
                  <a:srgbClr val="9B9B9B"/>
                </a:solidFill>
                <a:latin typeface="Century Gothic" panose="020B0502020202020204" pitchFamily="34" charset="0"/>
              </a:rPr>
              <a:t>Aunque no siempre hay suficiente información … </a:t>
            </a:r>
            <a:endParaRPr lang="es-CR" dirty="0">
              <a:solidFill>
                <a:srgbClr val="9B9B9B"/>
              </a:solidFill>
              <a:latin typeface="Century Gothic" panose="020B0502020202020204" pitchFamily="34" charset="0"/>
            </a:endParaRPr>
          </a:p>
        </p:txBody>
      </p:sp>
      <p:sp>
        <p:nvSpPr>
          <p:cNvPr id="24" name="Título 1">
            <a:extLst>
              <a:ext uri="{FF2B5EF4-FFF2-40B4-BE49-F238E27FC236}">
                <a16:creationId xmlns:a16="http://schemas.microsoft.com/office/drawing/2014/main" id="{4421EEF5-B406-4FDE-BDC6-676C9629236E}"/>
              </a:ext>
            </a:extLst>
          </p:cNvPr>
          <p:cNvSpPr txBox="1">
            <a:spLocks/>
          </p:cNvSpPr>
          <p:nvPr/>
        </p:nvSpPr>
        <p:spPr>
          <a:xfrm>
            <a:off x="58724" y="156120"/>
            <a:ext cx="12029812" cy="8105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Tamaño de la muestra</a:t>
            </a:r>
            <a:endParaRPr lang="es-ES" dirty="0"/>
          </a:p>
        </p:txBody>
      </p:sp>
      <p:sp>
        <p:nvSpPr>
          <p:cNvPr id="25" name="Rectángulo 24">
            <a:extLst>
              <a:ext uri="{FF2B5EF4-FFF2-40B4-BE49-F238E27FC236}">
                <a16:creationId xmlns:a16="http://schemas.microsoft.com/office/drawing/2014/main" id="{D1781821-4593-466E-B723-FA3A0D7D0A36}"/>
              </a:ext>
            </a:extLst>
          </p:cNvPr>
          <p:cNvSpPr/>
          <p:nvPr/>
        </p:nvSpPr>
        <p:spPr>
          <a:xfrm>
            <a:off x="3438042" y="3622779"/>
            <a:ext cx="1651331" cy="1077218"/>
          </a:xfrm>
          <a:prstGeom prst="rect">
            <a:avLst/>
          </a:prstGeom>
        </p:spPr>
        <p:txBody>
          <a:bodyPr wrap="square">
            <a:spAutoFit/>
          </a:bodyPr>
          <a:lstStyle/>
          <a:p>
            <a:r>
              <a:rPr lang="es-CR" sz="1600" dirty="0">
                <a:solidFill>
                  <a:srgbClr val="559374"/>
                </a:solidFill>
                <a:latin typeface="Century Gothic" panose="020B0502020202020204" pitchFamily="34" charset="0"/>
              </a:rPr>
              <a:t>… disminuye la utilidad y veracidad del estudio</a:t>
            </a:r>
            <a:endParaRPr lang="es-CR" sz="1600" dirty="0">
              <a:solidFill>
                <a:srgbClr val="559374"/>
              </a:solidFill>
            </a:endParaRPr>
          </a:p>
        </p:txBody>
      </p:sp>
    </p:spTree>
    <p:extLst>
      <p:ext uri="{BB962C8B-B14F-4D97-AF65-F5344CB8AC3E}">
        <p14:creationId xmlns:p14="http://schemas.microsoft.com/office/powerpoint/2010/main" val="122066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8" grpId="0"/>
      <p:bldP spid="19" grpId="0"/>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82947" y="3153298"/>
            <a:ext cx="3391988" cy="1200329"/>
          </a:xfrm>
          <a:prstGeom prst="rect">
            <a:avLst/>
          </a:prstGeom>
        </p:spPr>
        <p:txBody>
          <a:bodyPr wrap="square">
            <a:spAutoFit/>
          </a:bodyPr>
          <a:lstStyle/>
          <a:p>
            <a:pPr algn="just"/>
            <a:r>
              <a:rPr lang="es-CR" dirty="0">
                <a:latin typeface="Calibri" panose="020F0502020204030204" pitchFamily="34" charset="0"/>
              </a:rPr>
              <a:t>Lo que se espera de </a:t>
            </a:r>
            <a:r>
              <a:rPr lang="es-CR" i="1" dirty="0">
                <a:latin typeface="Calibri,Italic"/>
              </a:rPr>
              <a:t>n </a:t>
            </a:r>
            <a:r>
              <a:rPr lang="es-CR" dirty="0">
                <a:latin typeface="Calibri" panose="020F0502020204030204" pitchFamily="34" charset="0"/>
              </a:rPr>
              <a:t>en la practica (decisiones que se tomaran con la muestra, limites de error deseados, precisión)</a:t>
            </a:r>
          </a:p>
        </p:txBody>
      </p:sp>
      <p:sp>
        <p:nvSpPr>
          <p:cNvPr id="6" name="Rectángulo 5"/>
          <p:cNvSpPr/>
          <p:nvPr/>
        </p:nvSpPr>
        <p:spPr>
          <a:xfrm>
            <a:off x="682947" y="1554826"/>
            <a:ext cx="3671454" cy="461665"/>
          </a:xfrm>
          <a:prstGeom prst="rect">
            <a:avLst/>
          </a:prstGeom>
        </p:spPr>
        <p:txBody>
          <a:bodyPr wrap="none">
            <a:spAutoFit/>
          </a:bodyPr>
          <a:lstStyle/>
          <a:p>
            <a:r>
              <a:rPr lang="es-CR" sz="2400" dirty="0">
                <a:solidFill>
                  <a:srgbClr val="559374"/>
                </a:solidFill>
                <a:latin typeface="Calibri" panose="020F0502020204030204" pitchFamily="34" charset="0"/>
              </a:rPr>
              <a:t>Concretamente se requiere:</a:t>
            </a:r>
            <a:endParaRPr lang="es-CR" sz="2400" dirty="0">
              <a:solidFill>
                <a:srgbClr val="559374"/>
              </a:solidFill>
            </a:endParaRPr>
          </a:p>
        </p:txBody>
      </p:sp>
      <p:sp>
        <p:nvSpPr>
          <p:cNvPr id="7" name="Rectángulo 6"/>
          <p:cNvSpPr/>
          <p:nvPr/>
        </p:nvSpPr>
        <p:spPr>
          <a:xfrm>
            <a:off x="4519750" y="3153298"/>
            <a:ext cx="3422467" cy="2308324"/>
          </a:xfrm>
          <a:prstGeom prst="rect">
            <a:avLst/>
          </a:prstGeom>
        </p:spPr>
        <p:txBody>
          <a:bodyPr wrap="square">
            <a:spAutoFit/>
          </a:bodyPr>
          <a:lstStyle/>
          <a:p>
            <a:pPr algn="just"/>
            <a:r>
              <a:rPr lang="es-CR" dirty="0">
                <a:latin typeface="Calibri" panose="020F0502020204030204" pitchFamily="34" charset="0"/>
              </a:rPr>
              <a:t>Encontrar una ecuación que relacione </a:t>
            </a:r>
            <a:r>
              <a:rPr lang="es-CR" i="1" dirty="0">
                <a:latin typeface="Calibri,Italic"/>
              </a:rPr>
              <a:t>n </a:t>
            </a:r>
            <a:r>
              <a:rPr lang="es-CR" dirty="0">
                <a:latin typeface="Calibri" panose="020F0502020204030204" pitchFamily="34" charset="0"/>
              </a:rPr>
              <a:t>con la precisión deseada y los limites de error</a:t>
            </a:r>
          </a:p>
          <a:p>
            <a:pPr algn="just"/>
            <a:endParaRPr lang="es-CR" dirty="0">
              <a:latin typeface="Calibri" panose="020F0502020204030204" pitchFamily="34" charset="0"/>
            </a:endParaRPr>
          </a:p>
          <a:p>
            <a:pPr algn="just"/>
            <a:r>
              <a:rPr lang="es-CR" dirty="0">
                <a:latin typeface="Calibri" panose="020F0502020204030204" pitchFamily="34" charset="0"/>
              </a:rPr>
              <a:t>Esa ecuación tiene valores desconocidos que deben estimarse o aproximarse</a:t>
            </a:r>
          </a:p>
          <a:p>
            <a:pPr algn="just"/>
            <a:endParaRPr lang="es-CR" dirty="0">
              <a:latin typeface="Calibri" panose="020F0502020204030204" pitchFamily="34" charset="0"/>
            </a:endParaRPr>
          </a:p>
        </p:txBody>
      </p:sp>
      <p:sp>
        <p:nvSpPr>
          <p:cNvPr id="9" name="Rectángulo 8"/>
          <p:cNvSpPr/>
          <p:nvPr/>
        </p:nvSpPr>
        <p:spPr>
          <a:xfrm>
            <a:off x="8830491" y="3153298"/>
            <a:ext cx="2991394" cy="1477328"/>
          </a:xfrm>
          <a:prstGeom prst="rect">
            <a:avLst/>
          </a:prstGeom>
        </p:spPr>
        <p:txBody>
          <a:bodyPr wrap="square">
            <a:spAutoFit/>
          </a:bodyPr>
          <a:lstStyle/>
          <a:p>
            <a:pPr algn="just"/>
            <a:r>
              <a:rPr lang="es-CR" b="1" dirty="0">
                <a:latin typeface="Calibri" panose="020F0502020204030204" pitchFamily="34" charset="0"/>
              </a:rPr>
              <a:t>n</a:t>
            </a:r>
            <a:r>
              <a:rPr lang="es-CR" dirty="0">
                <a:latin typeface="Calibri" panose="020F0502020204030204" pitchFamily="34" charset="0"/>
              </a:rPr>
              <a:t> debe ser consistente con costo, tiempo, trabajo, precisión y la significancia </a:t>
            </a:r>
          </a:p>
          <a:p>
            <a:pPr algn="just"/>
            <a:endParaRPr lang="es-CR" dirty="0">
              <a:latin typeface="Calibri" panose="020F0502020204030204" pitchFamily="34" charset="0"/>
            </a:endParaRPr>
          </a:p>
          <a:p>
            <a:pPr algn="just"/>
            <a:r>
              <a:rPr lang="es-CR" dirty="0">
                <a:latin typeface="Calibri" panose="020F0502020204030204" pitchFamily="34" charset="0"/>
              </a:rPr>
              <a:t>n = f(</a:t>
            </a:r>
            <a:r>
              <a:rPr lang="es-CR" dirty="0" err="1">
                <a:latin typeface="Calibri" panose="020F0502020204030204" pitchFamily="34" charset="0"/>
              </a:rPr>
              <a:t>cos</a:t>
            </a:r>
            <a:r>
              <a:rPr lang="es-CR" dirty="0">
                <a:latin typeface="Calibri" panose="020F0502020204030204" pitchFamily="34" charset="0"/>
              </a:rPr>
              <a:t>, </a:t>
            </a:r>
            <a:r>
              <a:rPr lang="es-CR" dirty="0" err="1">
                <a:latin typeface="Calibri" panose="020F0502020204030204" pitchFamily="34" charset="0"/>
              </a:rPr>
              <a:t>tie</a:t>
            </a:r>
            <a:r>
              <a:rPr lang="es-CR" dirty="0">
                <a:latin typeface="Calibri" panose="020F0502020204030204" pitchFamily="34" charset="0"/>
              </a:rPr>
              <a:t>, </a:t>
            </a:r>
            <a:r>
              <a:rPr lang="es-CR" dirty="0" err="1">
                <a:latin typeface="Calibri" panose="020F0502020204030204" pitchFamily="34" charset="0"/>
              </a:rPr>
              <a:t>tra</a:t>
            </a:r>
            <a:r>
              <a:rPr lang="es-CR" dirty="0">
                <a:latin typeface="Calibri" panose="020F0502020204030204" pitchFamily="34" charset="0"/>
              </a:rPr>
              <a:t>, pre, </a:t>
            </a:r>
            <a:r>
              <a:rPr lang="es-CR" dirty="0" err="1">
                <a:latin typeface="Calibri" panose="020F0502020204030204" pitchFamily="34" charset="0"/>
              </a:rPr>
              <a:t>sig</a:t>
            </a:r>
            <a:r>
              <a:rPr lang="es-CR" dirty="0">
                <a:latin typeface="Calibri" panose="020F0502020204030204" pitchFamily="34" charset="0"/>
              </a:rPr>
              <a:t>)</a:t>
            </a:r>
          </a:p>
        </p:txBody>
      </p:sp>
      <p:sp>
        <p:nvSpPr>
          <p:cNvPr id="10" name="Rectángulo 9"/>
          <p:cNvSpPr/>
          <p:nvPr/>
        </p:nvSpPr>
        <p:spPr>
          <a:xfrm>
            <a:off x="682947" y="2283829"/>
            <a:ext cx="971331" cy="830997"/>
          </a:xfrm>
          <a:prstGeom prst="rect">
            <a:avLst/>
          </a:prstGeom>
        </p:spPr>
        <p:txBody>
          <a:bodyPr wrap="square">
            <a:spAutoFit/>
          </a:bodyPr>
          <a:lstStyle/>
          <a:p>
            <a:pPr algn="ctr"/>
            <a:r>
              <a:rPr lang="es-MX" sz="4800" b="1" dirty="0">
                <a:solidFill>
                  <a:srgbClr val="783336"/>
                </a:solidFill>
                <a:latin typeface="Century Gothic" panose="020B0502020202020204" pitchFamily="34" charset="0"/>
              </a:rPr>
              <a:t>01</a:t>
            </a:r>
          </a:p>
        </p:txBody>
      </p:sp>
      <p:sp>
        <p:nvSpPr>
          <p:cNvPr id="12" name="Rectángulo 11"/>
          <p:cNvSpPr/>
          <p:nvPr/>
        </p:nvSpPr>
        <p:spPr>
          <a:xfrm>
            <a:off x="1490842" y="2507676"/>
            <a:ext cx="2258199" cy="523220"/>
          </a:xfrm>
          <a:prstGeom prst="rect">
            <a:avLst/>
          </a:prstGeom>
        </p:spPr>
        <p:txBody>
          <a:bodyPr wrap="square">
            <a:spAutoFit/>
          </a:bodyPr>
          <a:lstStyle/>
          <a:p>
            <a:pPr algn="ctr"/>
            <a:r>
              <a:rPr lang="es-MX" sz="2800" b="1" dirty="0">
                <a:solidFill>
                  <a:srgbClr val="783336"/>
                </a:solidFill>
                <a:latin typeface="Century Gothic" panose="020B0502020202020204" pitchFamily="34" charset="0"/>
              </a:rPr>
              <a:t>Decisiones</a:t>
            </a:r>
          </a:p>
        </p:txBody>
      </p:sp>
      <p:sp>
        <p:nvSpPr>
          <p:cNvPr id="13" name="Rectángulo 12"/>
          <p:cNvSpPr/>
          <p:nvPr/>
        </p:nvSpPr>
        <p:spPr>
          <a:xfrm>
            <a:off x="4427633" y="2327533"/>
            <a:ext cx="971331" cy="830997"/>
          </a:xfrm>
          <a:prstGeom prst="rect">
            <a:avLst/>
          </a:prstGeom>
        </p:spPr>
        <p:txBody>
          <a:bodyPr wrap="square">
            <a:spAutoFit/>
          </a:bodyPr>
          <a:lstStyle/>
          <a:p>
            <a:pPr algn="ctr"/>
            <a:r>
              <a:rPr lang="es-MX" sz="4800" b="1" dirty="0">
                <a:solidFill>
                  <a:srgbClr val="783336"/>
                </a:solidFill>
                <a:latin typeface="Century Gothic" panose="020B0502020202020204" pitchFamily="34" charset="0"/>
              </a:rPr>
              <a:t>02</a:t>
            </a:r>
          </a:p>
        </p:txBody>
      </p:sp>
      <p:sp>
        <p:nvSpPr>
          <p:cNvPr id="14" name="Rectángulo 13"/>
          <p:cNvSpPr/>
          <p:nvPr/>
        </p:nvSpPr>
        <p:spPr>
          <a:xfrm>
            <a:off x="5235528" y="2551380"/>
            <a:ext cx="2258199" cy="523220"/>
          </a:xfrm>
          <a:prstGeom prst="rect">
            <a:avLst/>
          </a:prstGeom>
        </p:spPr>
        <p:txBody>
          <a:bodyPr wrap="square">
            <a:spAutoFit/>
          </a:bodyPr>
          <a:lstStyle/>
          <a:p>
            <a:pPr algn="ctr"/>
            <a:r>
              <a:rPr lang="es-MX" sz="2800" b="1" dirty="0">
                <a:solidFill>
                  <a:srgbClr val="783336"/>
                </a:solidFill>
                <a:latin typeface="Century Gothic" panose="020B0502020202020204" pitchFamily="34" charset="0"/>
              </a:rPr>
              <a:t>Ecuación</a:t>
            </a:r>
          </a:p>
        </p:txBody>
      </p:sp>
      <p:sp>
        <p:nvSpPr>
          <p:cNvPr id="15" name="Rectángulo 14"/>
          <p:cNvSpPr/>
          <p:nvPr/>
        </p:nvSpPr>
        <p:spPr>
          <a:xfrm>
            <a:off x="8750112" y="2321973"/>
            <a:ext cx="971331" cy="830997"/>
          </a:xfrm>
          <a:prstGeom prst="rect">
            <a:avLst/>
          </a:prstGeom>
        </p:spPr>
        <p:txBody>
          <a:bodyPr wrap="square">
            <a:spAutoFit/>
          </a:bodyPr>
          <a:lstStyle/>
          <a:p>
            <a:pPr algn="ctr"/>
            <a:r>
              <a:rPr lang="es-MX" sz="4800" b="1" dirty="0">
                <a:solidFill>
                  <a:srgbClr val="783336"/>
                </a:solidFill>
                <a:latin typeface="Century Gothic" panose="020B0502020202020204" pitchFamily="34" charset="0"/>
              </a:rPr>
              <a:t>03</a:t>
            </a:r>
          </a:p>
        </p:txBody>
      </p:sp>
      <p:sp>
        <p:nvSpPr>
          <p:cNvPr id="16" name="Rectángulo 15"/>
          <p:cNvSpPr/>
          <p:nvPr/>
        </p:nvSpPr>
        <p:spPr>
          <a:xfrm>
            <a:off x="9642565" y="2537925"/>
            <a:ext cx="2258199" cy="523220"/>
          </a:xfrm>
          <a:prstGeom prst="rect">
            <a:avLst/>
          </a:prstGeom>
        </p:spPr>
        <p:txBody>
          <a:bodyPr wrap="square">
            <a:spAutoFit/>
          </a:bodyPr>
          <a:lstStyle/>
          <a:p>
            <a:r>
              <a:rPr lang="es-MX" sz="2800" b="1" dirty="0">
                <a:solidFill>
                  <a:srgbClr val="783336"/>
                </a:solidFill>
                <a:latin typeface="Century Gothic" panose="020B0502020202020204" pitchFamily="34" charset="0"/>
              </a:rPr>
              <a:t>Balance</a:t>
            </a:r>
          </a:p>
        </p:txBody>
      </p:sp>
      <p:sp>
        <p:nvSpPr>
          <p:cNvPr id="17" name="Título 1">
            <a:extLst>
              <a:ext uri="{FF2B5EF4-FFF2-40B4-BE49-F238E27FC236}">
                <a16:creationId xmlns:a16="http://schemas.microsoft.com/office/drawing/2014/main" id="{D39E29F5-D616-4F10-8341-7C49E883213B}"/>
              </a:ext>
            </a:extLst>
          </p:cNvPr>
          <p:cNvSpPr txBox="1">
            <a:spLocks/>
          </p:cNvSpPr>
          <p:nvPr/>
        </p:nvSpPr>
        <p:spPr>
          <a:xfrm>
            <a:off x="58724" y="156120"/>
            <a:ext cx="12029812" cy="8105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Tamaño de la muestra</a:t>
            </a:r>
            <a:endParaRPr lang="es-ES" dirty="0"/>
          </a:p>
        </p:txBody>
      </p:sp>
    </p:spTree>
    <p:extLst>
      <p:ext uri="{BB962C8B-B14F-4D97-AF65-F5344CB8AC3E}">
        <p14:creationId xmlns:p14="http://schemas.microsoft.com/office/powerpoint/2010/main" val="127386087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sultado de imagen para consiliación">
            <a:extLst>
              <a:ext uri="{FF2B5EF4-FFF2-40B4-BE49-F238E27FC236}">
                <a16:creationId xmlns:a16="http://schemas.microsoft.com/office/drawing/2014/main" id="{4A4651A2-B217-4B92-AA67-F5F15F27E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570" y="1212209"/>
            <a:ext cx="9708859" cy="5620624"/>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D597B467-4451-4422-A309-86DE8ECAE6A1}"/>
              </a:ext>
            </a:extLst>
          </p:cNvPr>
          <p:cNvSpPr txBox="1">
            <a:spLocks/>
          </p:cNvSpPr>
          <p:nvPr/>
        </p:nvSpPr>
        <p:spPr>
          <a:xfrm>
            <a:off x="58724" y="156120"/>
            <a:ext cx="12029812" cy="81053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Tamaño de la muestra: conciliación entre las personas</a:t>
            </a:r>
            <a:endParaRPr lang="es-ES" dirty="0"/>
          </a:p>
        </p:txBody>
      </p:sp>
    </p:spTree>
    <p:extLst>
      <p:ext uri="{BB962C8B-B14F-4D97-AF65-F5344CB8AC3E}">
        <p14:creationId xmlns:p14="http://schemas.microsoft.com/office/powerpoint/2010/main" val="68961325"/>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ipse 4"/>
          <p:cNvSpPr/>
          <p:nvPr/>
        </p:nvSpPr>
        <p:spPr>
          <a:xfrm>
            <a:off x="1502228" y="2607473"/>
            <a:ext cx="2076994" cy="2024742"/>
          </a:xfrm>
          <a:prstGeom prst="ellipse">
            <a:avLst/>
          </a:prstGeom>
          <a:solidFill>
            <a:srgbClr val="559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5400" dirty="0"/>
              <a:t>n</a:t>
            </a:r>
            <a:endParaRPr lang="es-CR" sz="5400" dirty="0"/>
          </a:p>
        </p:txBody>
      </p:sp>
      <p:cxnSp>
        <p:nvCxnSpPr>
          <p:cNvPr id="7" name="Conector recto de flecha 6"/>
          <p:cNvCxnSpPr/>
          <p:nvPr/>
        </p:nvCxnSpPr>
        <p:spPr>
          <a:xfrm flipV="1">
            <a:off x="3432828" y="2583684"/>
            <a:ext cx="818733" cy="522011"/>
          </a:xfrm>
          <a:prstGeom prst="straightConnector1">
            <a:avLst/>
          </a:prstGeom>
          <a:ln>
            <a:solidFill>
              <a:srgbClr val="559374"/>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4251560" y="2399018"/>
            <a:ext cx="4043354" cy="400110"/>
          </a:xfrm>
          <a:prstGeom prst="rect">
            <a:avLst/>
          </a:prstGeom>
          <a:noFill/>
        </p:spPr>
        <p:txBody>
          <a:bodyPr wrap="square" rtlCol="0">
            <a:spAutoFit/>
          </a:bodyPr>
          <a:lstStyle/>
          <a:p>
            <a:r>
              <a:rPr lang="es-ES" sz="2000" b="1" dirty="0">
                <a:solidFill>
                  <a:srgbClr val="559374"/>
                </a:solidFill>
                <a:latin typeface="Century Gothic" panose="020B0502020202020204" pitchFamily="34" charset="0"/>
              </a:rPr>
              <a:t>Muestreo Simple al Azar (MIA)</a:t>
            </a:r>
            <a:endParaRPr lang="es-CR" sz="2000" b="1" dirty="0">
              <a:solidFill>
                <a:srgbClr val="559374"/>
              </a:solidFill>
              <a:latin typeface="Century Gothic" panose="020B0502020202020204" pitchFamily="34" charset="0"/>
            </a:endParaRPr>
          </a:p>
        </p:txBody>
      </p:sp>
      <p:sp>
        <p:nvSpPr>
          <p:cNvPr id="6" name="Título 1">
            <a:extLst>
              <a:ext uri="{FF2B5EF4-FFF2-40B4-BE49-F238E27FC236}">
                <a16:creationId xmlns:a16="http://schemas.microsoft.com/office/drawing/2014/main" id="{8D0B99A0-A95B-4089-A555-CF49BD43343F}"/>
              </a:ext>
            </a:extLst>
          </p:cNvPr>
          <p:cNvSpPr txBox="1">
            <a:spLocks/>
          </p:cNvSpPr>
          <p:nvPr/>
        </p:nvSpPr>
        <p:spPr>
          <a:xfrm>
            <a:off x="58724" y="156120"/>
            <a:ext cx="12029812" cy="81053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Tamaño de la muestra: conciliación entre las personas</a:t>
            </a:r>
            <a:endParaRPr lang="es-ES" dirty="0"/>
          </a:p>
        </p:txBody>
      </p:sp>
    </p:spTree>
    <p:extLst>
      <p:ext uri="{BB962C8B-B14F-4D97-AF65-F5344CB8AC3E}">
        <p14:creationId xmlns:p14="http://schemas.microsoft.com/office/powerpoint/2010/main" val="356074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805543" y="1708059"/>
            <a:ext cx="4791891" cy="1477328"/>
          </a:xfrm>
          <a:prstGeom prst="rect">
            <a:avLst/>
          </a:prstGeom>
        </p:spPr>
        <p:txBody>
          <a:bodyPr wrap="square">
            <a:spAutoFit/>
          </a:bodyPr>
          <a:lstStyle/>
          <a:p>
            <a:pPr algn="just"/>
            <a:r>
              <a:rPr lang="es-CR" dirty="0">
                <a:solidFill>
                  <a:schemeClr val="tx1">
                    <a:lumMod val="65000"/>
                    <a:lumOff val="35000"/>
                  </a:schemeClr>
                </a:solidFill>
                <a:latin typeface="Century Gothic" panose="020B0502020202020204" pitchFamily="34" charset="0"/>
              </a:rPr>
              <a:t>Ideal cuando se posee una o varias observaciones que en su distribución tienden a una función normal. </a:t>
            </a:r>
          </a:p>
          <a:p>
            <a:pPr marL="285750" indent="-285750" algn="just">
              <a:buFont typeface="Arial" panose="020B0604020202020204" pitchFamily="34" charset="0"/>
              <a:buChar char="•"/>
            </a:pPr>
            <a:endParaRPr lang="es-CR" dirty="0">
              <a:solidFill>
                <a:schemeClr val="tx1">
                  <a:lumMod val="65000"/>
                  <a:lumOff val="35000"/>
                </a:schemeClr>
              </a:solidFill>
              <a:latin typeface="Century Gothic" panose="020B0502020202020204" pitchFamily="34" charset="0"/>
            </a:endParaRPr>
          </a:p>
          <a:p>
            <a:pPr marL="285750" indent="-285750" algn="just">
              <a:buFont typeface="Arial" panose="020B0604020202020204" pitchFamily="34" charset="0"/>
              <a:buChar char="•"/>
            </a:pPr>
            <a:endParaRPr lang="es-CR" dirty="0">
              <a:solidFill>
                <a:schemeClr val="tx1">
                  <a:lumMod val="65000"/>
                  <a:lumOff val="35000"/>
                </a:schemeClr>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5" name="Rectángulo 4"/>
              <p:cNvSpPr/>
              <p:nvPr/>
            </p:nvSpPr>
            <p:spPr>
              <a:xfrm>
                <a:off x="6283233" y="1708059"/>
                <a:ext cx="5338354" cy="3970318"/>
              </a:xfrm>
              <a:prstGeom prst="rect">
                <a:avLst/>
              </a:prstGeom>
            </p:spPr>
            <p:txBody>
              <a:bodyPr wrap="square">
                <a:spAutoFit/>
              </a:bodyPr>
              <a:lstStyle/>
              <a:p>
                <a:pPr algn="just"/>
                <a:r>
                  <a:rPr lang="es-CR" b="1" dirty="0">
                    <a:solidFill>
                      <a:srgbClr val="C00000"/>
                    </a:solidFill>
                    <a:latin typeface="Century Gothic" panose="020B0502020202020204" pitchFamily="34" charset="0"/>
                  </a:rPr>
                  <a:t>Condiciones para el cálculo de la muestra:</a:t>
                </a:r>
              </a:p>
              <a:p>
                <a:pPr algn="just"/>
                <a:endParaRPr lang="es-CR" dirty="0">
                  <a:solidFill>
                    <a:schemeClr val="tx1">
                      <a:lumMod val="50000"/>
                      <a:lumOff val="50000"/>
                    </a:schemeClr>
                  </a:solidFill>
                  <a:latin typeface="Century Gothic" panose="020B0502020202020204" pitchFamily="34" charset="0"/>
                </a:endParaRPr>
              </a:p>
              <a:p>
                <a:pPr marL="285750" indent="-285750" algn="just">
                  <a:buFont typeface="Arial" panose="020B0604020202020204" pitchFamily="34" charset="0"/>
                  <a:buChar char="•"/>
                </a:pPr>
                <a:r>
                  <a:rPr lang="es-CR" dirty="0">
                    <a:solidFill>
                      <a:schemeClr val="tx1">
                        <a:lumMod val="65000"/>
                        <a:lumOff val="35000"/>
                      </a:schemeClr>
                    </a:solidFill>
                    <a:latin typeface="Century Gothic" panose="020B0502020202020204" pitchFamily="34" charset="0"/>
                  </a:rPr>
                  <a:t>El cálculo del tamaño de muestra parte de un muestreo simple al azar.</a:t>
                </a:r>
              </a:p>
              <a:p>
                <a:pPr marL="285750" indent="-285750" algn="just">
                  <a:buFont typeface="Arial" panose="020B0604020202020204" pitchFamily="34" charset="0"/>
                  <a:buChar char="•"/>
                </a:pPr>
                <a:endParaRPr lang="es-ES" dirty="0">
                  <a:solidFill>
                    <a:schemeClr val="tx1">
                      <a:lumMod val="65000"/>
                      <a:lumOff val="35000"/>
                    </a:schemeClr>
                  </a:solidFill>
                  <a:latin typeface="Century Gothic" panose="020B0502020202020204" pitchFamily="34" charset="0"/>
                </a:endParaRPr>
              </a:p>
              <a:p>
                <a:pPr marL="285750" lvl="0" indent="-285750" algn="just">
                  <a:buFont typeface="Arial" panose="020B0604020202020204" pitchFamily="34" charset="0"/>
                  <a:buChar char="•"/>
                </a:pPr>
                <a:r>
                  <a:rPr lang="es-CR" dirty="0">
                    <a:solidFill>
                      <a:schemeClr val="tx1">
                        <a:lumMod val="65000"/>
                        <a:lumOff val="35000"/>
                      </a:schemeClr>
                    </a:solidFill>
                    <a:latin typeface="Century Gothic" panose="020B0502020202020204" pitchFamily="34" charset="0"/>
                  </a:rPr>
                  <a:t>Establecer nivel de confianza, 95% por ejemplo. </a:t>
                </a:r>
              </a:p>
              <a:p>
                <a:pPr marL="285750" lvl="0" indent="-285750" algn="just">
                  <a:buFont typeface="Arial" panose="020B0604020202020204" pitchFamily="34" charset="0"/>
                  <a:buChar char="•"/>
                </a:pPr>
                <a:endParaRPr lang="es-ES" dirty="0">
                  <a:solidFill>
                    <a:schemeClr val="tx1">
                      <a:lumMod val="65000"/>
                      <a:lumOff val="35000"/>
                    </a:schemeClr>
                  </a:solidFill>
                  <a:latin typeface="Century Gothic" panose="020B0502020202020204" pitchFamily="34" charset="0"/>
                </a:endParaRPr>
              </a:p>
              <a:p>
                <a:pPr marL="285750" indent="-285750" algn="just">
                  <a:buFont typeface="Arial" panose="020B0604020202020204" pitchFamily="34" charset="0"/>
                  <a:buChar char="•"/>
                </a:pPr>
                <a:r>
                  <a:rPr lang="es-CR" dirty="0">
                    <a:solidFill>
                      <a:schemeClr val="tx1">
                        <a:lumMod val="65000"/>
                        <a:lumOff val="35000"/>
                      </a:schemeClr>
                    </a:solidFill>
                    <a:latin typeface="Century Gothic" panose="020B0502020202020204" pitchFamily="34" charset="0"/>
                  </a:rPr>
                  <a:t>Determinar el error estándar de estimación. </a:t>
                </a:r>
                <a:r>
                  <a:rPr lang="es-CR" dirty="0">
                    <a:solidFill>
                      <a:schemeClr val="bg1">
                        <a:lumMod val="75000"/>
                      </a:schemeClr>
                    </a:solidFill>
                    <a:latin typeface="Century Gothic" panose="020B0502020202020204" pitchFamily="34" charset="0"/>
                  </a:rPr>
                  <a:t>Para variables que serán analizadas como  porcentajes, se toma la variancia cuando se maximiza en </a:t>
                </a:r>
                <a14:m>
                  <m:oMath xmlns:m="http://schemas.openxmlformats.org/officeDocument/2006/math">
                    <m:r>
                      <a:rPr lang="es-CR" i="1">
                        <a:solidFill>
                          <a:schemeClr val="bg1">
                            <a:lumMod val="75000"/>
                          </a:schemeClr>
                        </a:solidFill>
                        <a:latin typeface="Cambria Math" panose="02040503050406030204" pitchFamily="18" charset="0"/>
                      </a:rPr>
                      <m:t>𝑝</m:t>
                    </m:r>
                    <m:r>
                      <a:rPr lang="es-CR" i="1">
                        <a:solidFill>
                          <a:schemeClr val="bg1">
                            <a:lumMod val="75000"/>
                          </a:schemeClr>
                        </a:solidFill>
                        <a:latin typeface="Cambria Math" panose="02040503050406030204" pitchFamily="18" charset="0"/>
                      </a:rPr>
                      <m:t>=0.5</m:t>
                    </m:r>
                  </m:oMath>
                </a14:m>
                <a:r>
                  <a:rPr lang="es-CR" dirty="0">
                    <a:solidFill>
                      <a:schemeClr val="bg1">
                        <a:lumMod val="75000"/>
                      </a:schemeClr>
                    </a:solidFill>
                    <a:latin typeface="Century Gothic" panose="020B0502020202020204" pitchFamily="34" charset="0"/>
                  </a:rPr>
                  <a:t> .</a:t>
                </a:r>
              </a:p>
              <a:p>
                <a:pPr marL="285750" lvl="0" indent="-285750" algn="just">
                  <a:buFont typeface="Arial" panose="020B0604020202020204" pitchFamily="34" charset="0"/>
                  <a:buChar char="•"/>
                </a:pPr>
                <a:endParaRPr lang="es-CR" dirty="0">
                  <a:solidFill>
                    <a:schemeClr val="tx1">
                      <a:lumMod val="50000"/>
                      <a:lumOff val="50000"/>
                    </a:schemeClr>
                  </a:solidFill>
                  <a:latin typeface="Century Gothic" panose="020B0502020202020204" pitchFamily="34" charset="0"/>
                </a:endParaRPr>
              </a:p>
              <a:p>
                <a:pPr algn="just"/>
                <a:endParaRPr lang="es-CR" dirty="0">
                  <a:solidFill>
                    <a:schemeClr val="tx1">
                      <a:lumMod val="50000"/>
                      <a:lumOff val="50000"/>
                    </a:schemeClr>
                  </a:solidFill>
                  <a:latin typeface="Century Gothic" panose="020B0502020202020204" pitchFamily="34" charset="0"/>
                </a:endParaRPr>
              </a:p>
            </p:txBody>
          </p:sp>
        </mc:Choice>
        <mc:Fallback xmlns="">
          <p:sp>
            <p:nvSpPr>
              <p:cNvPr id="5" name="Rectángulo 4"/>
              <p:cNvSpPr>
                <a:spLocks noRot="1" noChangeAspect="1" noMove="1" noResize="1" noEditPoints="1" noAdjustHandles="1" noChangeArrowheads="1" noChangeShapeType="1" noTextEdit="1"/>
              </p:cNvSpPr>
              <p:nvPr/>
            </p:nvSpPr>
            <p:spPr>
              <a:xfrm>
                <a:off x="6283233" y="1708059"/>
                <a:ext cx="5338354" cy="3970318"/>
              </a:xfrm>
              <a:prstGeom prst="rect">
                <a:avLst/>
              </a:prstGeom>
              <a:blipFill>
                <a:blip r:embed="rId3"/>
                <a:stretch>
                  <a:fillRect l="-1029" t="-768" r="-1029"/>
                </a:stretch>
              </a:blipFill>
            </p:spPr>
            <p:txBody>
              <a:bodyPr/>
              <a:lstStyle/>
              <a:p>
                <a:r>
                  <a:rPr lang="es-CR">
                    <a:noFill/>
                  </a:rPr>
                  <a:t> </a:t>
                </a:r>
              </a:p>
            </p:txBody>
          </p:sp>
        </mc:Fallback>
      </mc:AlternateContent>
      <p:sp>
        <p:nvSpPr>
          <p:cNvPr id="2" name="Rectángulo 1"/>
          <p:cNvSpPr/>
          <p:nvPr/>
        </p:nvSpPr>
        <p:spPr>
          <a:xfrm>
            <a:off x="6061165" y="1708059"/>
            <a:ext cx="65315" cy="464048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mc:AlternateContent xmlns:mc="http://schemas.openxmlformats.org/markup-compatibility/2006" xmlns:a14="http://schemas.microsoft.com/office/drawing/2010/main">
        <mc:Choice Requires="a14">
          <p:sp>
            <p:nvSpPr>
              <p:cNvPr id="7" name="Rectángulo 6"/>
              <p:cNvSpPr/>
              <p:nvPr/>
            </p:nvSpPr>
            <p:spPr>
              <a:xfrm>
                <a:off x="6875416" y="5520890"/>
                <a:ext cx="3614057" cy="1030923"/>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es-CR" sz="2000" i="1">
                              <a:solidFill>
                                <a:schemeClr val="tx1">
                                  <a:lumMod val="50000"/>
                                  <a:lumOff val="50000"/>
                                </a:schemeClr>
                              </a:solidFill>
                              <a:latin typeface="Cambria Math" panose="02040503050406030204" pitchFamily="18" charset="0"/>
                            </a:rPr>
                          </m:ctrlPr>
                        </m:sSubPr>
                        <m:e>
                          <m:r>
                            <a:rPr lang="es-CR" sz="2000" i="1">
                              <a:solidFill>
                                <a:schemeClr val="tx1">
                                  <a:lumMod val="50000"/>
                                  <a:lumOff val="50000"/>
                                </a:schemeClr>
                              </a:solidFill>
                              <a:latin typeface="Cambria Math" panose="02040503050406030204" pitchFamily="18" charset="0"/>
                            </a:rPr>
                            <m:t>𝑛</m:t>
                          </m:r>
                        </m:e>
                        <m:sub>
                          <m:r>
                            <a:rPr lang="es-CR" sz="2000" i="1">
                              <a:solidFill>
                                <a:schemeClr val="tx1">
                                  <a:lumMod val="50000"/>
                                  <a:lumOff val="50000"/>
                                </a:schemeClr>
                              </a:solidFill>
                              <a:latin typeface="Cambria Math" panose="02040503050406030204" pitchFamily="18" charset="0"/>
                            </a:rPr>
                            <m:t>𝑚𝑖𝑎</m:t>
                          </m:r>
                        </m:sub>
                      </m:sSub>
                      <m:r>
                        <a:rPr lang="es-CR" sz="2000" i="1">
                          <a:solidFill>
                            <a:schemeClr val="tx1">
                              <a:lumMod val="50000"/>
                              <a:lumOff val="50000"/>
                            </a:schemeClr>
                          </a:solidFill>
                          <a:latin typeface="Cambria Math" panose="02040503050406030204" pitchFamily="18" charset="0"/>
                        </a:rPr>
                        <m:t>=</m:t>
                      </m:r>
                      <m:f>
                        <m:fPr>
                          <m:ctrlPr>
                            <a:rPr lang="es-CR" sz="2000" i="1">
                              <a:solidFill>
                                <a:schemeClr val="tx1">
                                  <a:lumMod val="50000"/>
                                  <a:lumOff val="50000"/>
                                </a:schemeClr>
                              </a:solidFill>
                              <a:latin typeface="Cambria Math" panose="02040503050406030204" pitchFamily="18" charset="0"/>
                            </a:rPr>
                          </m:ctrlPr>
                        </m:fPr>
                        <m:num>
                          <m:sSub>
                            <m:sSubPr>
                              <m:ctrlPr>
                                <a:rPr lang="es-CR" sz="2000" i="1">
                                  <a:solidFill>
                                    <a:schemeClr val="tx1">
                                      <a:lumMod val="50000"/>
                                      <a:lumOff val="50000"/>
                                    </a:schemeClr>
                                  </a:solidFill>
                                  <a:latin typeface="Cambria Math" panose="02040503050406030204" pitchFamily="18" charset="0"/>
                                </a:rPr>
                              </m:ctrlPr>
                            </m:sSubPr>
                            <m:e>
                              <m:r>
                                <a:rPr lang="es-CR" sz="2000" i="1">
                                  <a:solidFill>
                                    <a:schemeClr val="tx1">
                                      <a:lumMod val="50000"/>
                                      <a:lumOff val="50000"/>
                                    </a:schemeClr>
                                  </a:solidFill>
                                  <a:latin typeface="Cambria Math" panose="02040503050406030204" pitchFamily="18" charset="0"/>
                                </a:rPr>
                                <m:t>𝑍</m:t>
                              </m:r>
                            </m:e>
                            <m:sub>
                              <m:f>
                                <m:fPr>
                                  <m:type m:val="skw"/>
                                  <m:ctrlPr>
                                    <a:rPr lang="es-CR" sz="2000" i="1">
                                      <a:solidFill>
                                        <a:schemeClr val="tx1">
                                          <a:lumMod val="50000"/>
                                          <a:lumOff val="50000"/>
                                        </a:schemeClr>
                                      </a:solidFill>
                                      <a:latin typeface="Cambria Math" panose="02040503050406030204" pitchFamily="18" charset="0"/>
                                    </a:rPr>
                                  </m:ctrlPr>
                                </m:fPr>
                                <m:num>
                                  <m:r>
                                    <a:rPr lang="es-CR" sz="2000" i="1">
                                      <a:solidFill>
                                        <a:schemeClr val="tx1">
                                          <a:lumMod val="50000"/>
                                          <a:lumOff val="50000"/>
                                        </a:schemeClr>
                                      </a:solidFill>
                                      <a:latin typeface="Cambria Math" panose="02040503050406030204" pitchFamily="18" charset="0"/>
                                    </a:rPr>
                                    <m:t>∝</m:t>
                                  </m:r>
                                </m:num>
                                <m:den>
                                  <m:r>
                                    <a:rPr lang="es-CR" sz="2000" i="1">
                                      <a:solidFill>
                                        <a:schemeClr val="tx1">
                                          <a:lumMod val="50000"/>
                                          <a:lumOff val="50000"/>
                                        </a:schemeClr>
                                      </a:solidFill>
                                      <a:latin typeface="Cambria Math" panose="02040503050406030204" pitchFamily="18" charset="0"/>
                                    </a:rPr>
                                    <m:t>2</m:t>
                                  </m:r>
                                </m:den>
                              </m:f>
                            </m:sub>
                          </m:sSub>
                          <m:r>
                            <a:rPr lang="es-CR" sz="2000" i="1">
                              <a:solidFill>
                                <a:schemeClr val="tx1">
                                  <a:lumMod val="50000"/>
                                  <a:lumOff val="50000"/>
                                </a:schemeClr>
                              </a:solidFill>
                              <a:latin typeface="Cambria Math" panose="02040503050406030204" pitchFamily="18" charset="0"/>
                            </a:rPr>
                            <m:t>∗</m:t>
                          </m:r>
                          <m:r>
                            <a:rPr lang="es-CR" sz="2000" i="1">
                              <a:solidFill>
                                <a:schemeClr val="tx1">
                                  <a:lumMod val="50000"/>
                                  <a:lumOff val="50000"/>
                                </a:schemeClr>
                              </a:solidFill>
                              <a:latin typeface="Cambria Math" panose="02040503050406030204" pitchFamily="18" charset="0"/>
                            </a:rPr>
                            <m:t>𝑝</m:t>
                          </m:r>
                          <m:r>
                            <a:rPr lang="es-CR" sz="2000" i="1">
                              <a:solidFill>
                                <a:schemeClr val="tx1">
                                  <a:lumMod val="50000"/>
                                  <a:lumOff val="50000"/>
                                </a:schemeClr>
                              </a:solidFill>
                              <a:latin typeface="Cambria Math" panose="02040503050406030204" pitchFamily="18" charset="0"/>
                            </a:rPr>
                            <m:t>∗</m:t>
                          </m:r>
                          <m:r>
                            <a:rPr lang="es-CR" sz="2000" i="1">
                              <a:solidFill>
                                <a:schemeClr val="tx1">
                                  <a:lumMod val="50000"/>
                                  <a:lumOff val="50000"/>
                                </a:schemeClr>
                              </a:solidFill>
                              <a:latin typeface="Cambria Math" panose="02040503050406030204" pitchFamily="18" charset="0"/>
                            </a:rPr>
                            <m:t>𝑞</m:t>
                          </m:r>
                        </m:num>
                        <m:den>
                          <m:sSup>
                            <m:sSupPr>
                              <m:ctrlPr>
                                <a:rPr lang="es-CR" sz="2000" i="1">
                                  <a:solidFill>
                                    <a:schemeClr val="tx1">
                                      <a:lumMod val="50000"/>
                                      <a:lumOff val="50000"/>
                                    </a:schemeClr>
                                  </a:solidFill>
                                  <a:latin typeface="Cambria Math" panose="02040503050406030204" pitchFamily="18" charset="0"/>
                                </a:rPr>
                              </m:ctrlPr>
                            </m:sSupPr>
                            <m:e>
                              <m:r>
                                <a:rPr lang="es-CR" sz="2000" i="1">
                                  <a:solidFill>
                                    <a:schemeClr val="tx1">
                                      <a:lumMod val="50000"/>
                                      <a:lumOff val="50000"/>
                                    </a:schemeClr>
                                  </a:solidFill>
                                  <a:latin typeface="Cambria Math" panose="02040503050406030204" pitchFamily="18" charset="0"/>
                                </a:rPr>
                                <m:t>𝑑</m:t>
                              </m:r>
                            </m:e>
                            <m:sup>
                              <m:r>
                                <a:rPr lang="es-CR" sz="2000" i="1">
                                  <a:solidFill>
                                    <a:schemeClr val="tx1">
                                      <a:lumMod val="50000"/>
                                      <a:lumOff val="50000"/>
                                    </a:schemeClr>
                                  </a:solidFill>
                                  <a:latin typeface="Cambria Math" panose="02040503050406030204" pitchFamily="18" charset="0"/>
                                </a:rPr>
                                <m:t>2</m:t>
                              </m:r>
                            </m:sup>
                          </m:sSup>
                        </m:den>
                      </m:f>
                    </m:oMath>
                  </m:oMathPara>
                </a14:m>
                <a:endParaRPr lang="es-CR" sz="2000" dirty="0">
                  <a:solidFill>
                    <a:schemeClr val="tx1">
                      <a:lumMod val="50000"/>
                      <a:lumOff val="50000"/>
                    </a:schemeClr>
                  </a:solidFill>
                  <a:latin typeface="Century Gothic" panose="020B0502020202020204" pitchFamily="34" charset="0"/>
                </a:endParaRPr>
              </a:p>
              <a:p>
                <a:pPr algn="just"/>
                <a:r>
                  <a:rPr lang="es-CR" sz="2000" dirty="0">
                    <a:solidFill>
                      <a:schemeClr val="tx1">
                        <a:lumMod val="50000"/>
                        <a:lumOff val="50000"/>
                      </a:schemeClr>
                    </a:solidFill>
                    <a:latin typeface="Century Gothic" panose="020B0502020202020204" pitchFamily="34" charset="0"/>
                  </a:rPr>
                  <a:t> </a:t>
                </a:r>
              </a:p>
            </p:txBody>
          </p:sp>
        </mc:Choice>
        <mc:Fallback xmlns="">
          <p:sp>
            <p:nvSpPr>
              <p:cNvPr id="7" name="Rectángulo 6"/>
              <p:cNvSpPr>
                <a:spLocks noRot="1" noChangeAspect="1" noMove="1" noResize="1" noEditPoints="1" noAdjustHandles="1" noChangeArrowheads="1" noChangeShapeType="1" noTextEdit="1"/>
              </p:cNvSpPr>
              <p:nvPr/>
            </p:nvSpPr>
            <p:spPr>
              <a:xfrm>
                <a:off x="6875416" y="5520890"/>
                <a:ext cx="3614057" cy="1030923"/>
              </a:xfrm>
              <a:prstGeom prst="rect">
                <a:avLst/>
              </a:prstGeom>
              <a:blipFill>
                <a:blip r:embed="rId4"/>
                <a:stretch>
                  <a:fillRect/>
                </a:stretch>
              </a:blipFill>
            </p:spPr>
            <p:txBody>
              <a:bodyPr/>
              <a:lstStyle/>
              <a:p>
                <a:r>
                  <a:rPr lang="es-CR">
                    <a:noFill/>
                  </a:rPr>
                  <a:t> </a:t>
                </a:r>
              </a:p>
            </p:txBody>
          </p:sp>
        </mc:Fallback>
      </mc:AlternateContent>
      <p:sp>
        <p:nvSpPr>
          <p:cNvPr id="8" name="Título 1">
            <a:extLst>
              <a:ext uri="{FF2B5EF4-FFF2-40B4-BE49-F238E27FC236}">
                <a16:creationId xmlns:a16="http://schemas.microsoft.com/office/drawing/2014/main" id="{6B5652D4-7244-434E-970D-63FF0F9D78DB}"/>
              </a:ext>
            </a:extLst>
          </p:cNvPr>
          <p:cNvSpPr txBox="1">
            <a:spLocks/>
          </p:cNvSpPr>
          <p:nvPr/>
        </p:nvSpPr>
        <p:spPr>
          <a:xfrm>
            <a:off x="58724" y="156120"/>
            <a:ext cx="12029812" cy="81053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Tamaño de la muestra: conciliación entre las personas</a:t>
            </a:r>
            <a:endParaRPr lang="es-ES" dirty="0"/>
          </a:p>
        </p:txBody>
      </p:sp>
    </p:spTree>
    <p:extLst>
      <p:ext uri="{BB962C8B-B14F-4D97-AF65-F5344CB8AC3E}">
        <p14:creationId xmlns:p14="http://schemas.microsoft.com/office/powerpoint/2010/main" val="1450647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ángulo 2"/>
              <p:cNvSpPr/>
              <p:nvPr/>
            </p:nvSpPr>
            <p:spPr>
              <a:xfrm>
                <a:off x="517073" y="3949512"/>
                <a:ext cx="5981698" cy="2585323"/>
              </a:xfrm>
              <a:prstGeom prst="rect">
                <a:avLst/>
              </a:prstGeom>
            </p:spPr>
            <p:txBody>
              <a:bodyPr wrap="square">
                <a:spAutoFit/>
              </a:bodyPr>
              <a:lstStyle/>
              <a:p>
                <a:pPr lvl="0" indent="-342900" algn="just">
                  <a:lnSpc>
                    <a:spcPct val="150000"/>
                  </a:lnSpc>
                  <a:spcAft>
                    <a:spcPts val="0"/>
                  </a:spcAft>
                  <a:buFont typeface="Symbol" panose="05050102010706020507" pitchFamily="18" charset="2"/>
                  <a:buChar char=""/>
                </a:pPr>
                <a:r>
                  <a:rPr lang="es-CR" dirty="0">
                    <a:solidFill>
                      <a:schemeClr val="tx1">
                        <a:lumMod val="65000"/>
                        <a:lumOff val="35000"/>
                      </a:schemeClr>
                    </a:solidFill>
                    <a:latin typeface="Century Gothic" panose="020B0502020202020204" pitchFamily="34" charset="0"/>
                  </a:rPr>
                  <a:t>Muestreo simple al azar.</a:t>
                </a:r>
              </a:p>
              <a:p>
                <a:pPr lvl="0" indent="-342900" algn="just">
                  <a:lnSpc>
                    <a:spcPct val="150000"/>
                  </a:lnSpc>
                  <a:spcAft>
                    <a:spcPts val="0"/>
                  </a:spcAft>
                  <a:buFont typeface="Symbol" panose="05050102010706020507" pitchFamily="18" charset="2"/>
                  <a:buChar char=""/>
                </a:pPr>
                <a:r>
                  <a:rPr lang="es-CR" dirty="0">
                    <a:solidFill>
                      <a:schemeClr val="tx1">
                        <a:lumMod val="65000"/>
                        <a:lumOff val="35000"/>
                      </a:schemeClr>
                    </a:solidFill>
                    <a:latin typeface="Century Gothic" panose="020B0502020202020204" pitchFamily="34" charset="0"/>
                  </a:rPr>
                  <a:t>Nivel de confianza del 95%. </a:t>
                </a:r>
              </a:p>
              <a:p>
                <a:pPr lvl="0" indent="-342900" algn="just">
                  <a:lnSpc>
                    <a:spcPct val="150000"/>
                  </a:lnSpc>
                  <a:spcAft>
                    <a:spcPts val="0"/>
                  </a:spcAft>
                  <a:buFont typeface="Symbol" panose="05050102010706020507" pitchFamily="18" charset="2"/>
                  <a:buChar char=""/>
                </a:pPr>
                <a:r>
                  <a:rPr lang="es-CR" dirty="0">
                    <a:solidFill>
                      <a:schemeClr val="tx1">
                        <a:lumMod val="65000"/>
                        <a:lumOff val="35000"/>
                      </a:schemeClr>
                    </a:solidFill>
                    <a:latin typeface="Century Gothic" panose="020B0502020202020204" pitchFamily="34" charset="0"/>
                  </a:rPr>
                  <a:t>Error máximo permisible de estimación   </a:t>
                </a:r>
                <a14:m>
                  <m:oMath xmlns:m="http://schemas.openxmlformats.org/officeDocument/2006/math">
                    <m:r>
                      <a:rPr lang="es-CR">
                        <a:solidFill>
                          <a:schemeClr val="tx1">
                            <a:lumMod val="65000"/>
                            <a:lumOff val="35000"/>
                          </a:schemeClr>
                        </a:solidFill>
                        <a:latin typeface="Cambria Math" panose="02040503050406030204" pitchFamily="18" charset="0"/>
                      </a:rPr>
                      <m:t>𝑑</m:t>
                    </m:r>
                    <m:r>
                      <a:rPr lang="es-CR">
                        <a:solidFill>
                          <a:schemeClr val="tx1">
                            <a:lumMod val="65000"/>
                            <a:lumOff val="35000"/>
                          </a:schemeClr>
                        </a:solidFill>
                        <a:latin typeface="Cambria Math" panose="02040503050406030204" pitchFamily="18" charset="0"/>
                      </a:rPr>
                      <m:t>=0.05</m:t>
                    </m:r>
                  </m:oMath>
                </a14:m>
                <a:r>
                  <a:rPr lang="es-CR" dirty="0">
                    <a:solidFill>
                      <a:schemeClr val="tx1">
                        <a:lumMod val="65000"/>
                        <a:lumOff val="35000"/>
                      </a:schemeClr>
                    </a:solidFill>
                    <a:latin typeface="Century Gothic" panose="020B0502020202020204" pitchFamily="34" charset="0"/>
                  </a:rPr>
                  <a:t>.</a:t>
                </a:r>
              </a:p>
              <a:p>
                <a:pPr lvl="0" indent="-342900" algn="just">
                  <a:lnSpc>
                    <a:spcPct val="150000"/>
                  </a:lnSpc>
                  <a:spcAft>
                    <a:spcPts val="0"/>
                  </a:spcAft>
                  <a:buFont typeface="Symbol" panose="05050102010706020507" pitchFamily="18" charset="2"/>
                  <a:buChar char=""/>
                </a:pPr>
                <a:r>
                  <a:rPr lang="es-CR" dirty="0">
                    <a:solidFill>
                      <a:schemeClr val="tx1">
                        <a:lumMod val="65000"/>
                        <a:lumOff val="35000"/>
                      </a:schemeClr>
                    </a:solidFill>
                    <a:latin typeface="Century Gothic" panose="020B0502020202020204" pitchFamily="34" charset="0"/>
                  </a:rPr>
                  <a:t>Error estándar de estimación, </a:t>
                </a:r>
                <a14:m>
                  <m:oMath xmlns:m="http://schemas.openxmlformats.org/officeDocument/2006/math">
                    <m:r>
                      <a:rPr lang="es-CR">
                        <a:solidFill>
                          <a:schemeClr val="tx1">
                            <a:lumMod val="65000"/>
                            <a:lumOff val="35000"/>
                          </a:schemeClr>
                        </a:solidFill>
                        <a:latin typeface="Cambria Math" panose="02040503050406030204" pitchFamily="18" charset="0"/>
                      </a:rPr>
                      <m:t>𝑝</m:t>
                    </m:r>
                    <m:r>
                      <a:rPr lang="es-CR">
                        <a:solidFill>
                          <a:schemeClr val="tx1">
                            <a:lumMod val="65000"/>
                            <a:lumOff val="35000"/>
                          </a:schemeClr>
                        </a:solidFill>
                        <a:latin typeface="Cambria Math" panose="02040503050406030204" pitchFamily="18" charset="0"/>
                      </a:rPr>
                      <m:t>=0.5</m:t>
                    </m:r>
                  </m:oMath>
                </a14:m>
                <a:endParaRPr lang="es-ES" dirty="0">
                  <a:solidFill>
                    <a:schemeClr val="tx1">
                      <a:lumMod val="65000"/>
                      <a:lumOff val="35000"/>
                    </a:schemeClr>
                  </a:solidFill>
                  <a:latin typeface="Century Gothic" panose="020B0502020202020204" pitchFamily="34" charset="0"/>
                </a:endParaRPr>
              </a:p>
              <a:p>
                <a:pPr lvl="0" algn="just">
                  <a:lnSpc>
                    <a:spcPct val="150000"/>
                  </a:lnSpc>
                  <a:spcAft>
                    <a:spcPts val="0"/>
                  </a:spcAft>
                </a:pPr>
                <a:r>
                  <a:rPr lang="es-CR" dirty="0">
                    <a:solidFill>
                      <a:schemeClr val="tx1">
                        <a:lumMod val="65000"/>
                        <a:lumOff val="35000"/>
                      </a:schemeClr>
                    </a:solidFill>
                    <a:latin typeface="Century Gothic" panose="020B0502020202020204" pitchFamily="34" charset="0"/>
                  </a:rPr>
                  <a:t>variables que se analizarán como porcentaje.</a:t>
                </a:r>
              </a:p>
              <a:p>
                <a:pPr algn="just">
                  <a:lnSpc>
                    <a:spcPct val="150000"/>
                  </a:lnSpc>
                  <a:spcAft>
                    <a:spcPts val="0"/>
                  </a:spcAft>
                </a:pPr>
                <a:r>
                  <a:rPr lang="es-CR" dirty="0">
                    <a:solidFill>
                      <a:schemeClr val="tx1">
                        <a:lumMod val="65000"/>
                        <a:lumOff val="35000"/>
                      </a:schemeClr>
                    </a:solidFill>
                    <a:latin typeface="Century Gothic" panose="020B0502020202020204" pitchFamily="34" charset="0"/>
                  </a:rPr>
                  <a:t> </a:t>
                </a:r>
              </a:p>
            </p:txBody>
          </p:sp>
        </mc:Choice>
        <mc:Fallback xmlns="">
          <p:sp>
            <p:nvSpPr>
              <p:cNvPr id="3" name="Rectángulo 2"/>
              <p:cNvSpPr>
                <a:spLocks noRot="1" noChangeAspect="1" noMove="1" noResize="1" noEditPoints="1" noAdjustHandles="1" noChangeArrowheads="1" noChangeShapeType="1" noTextEdit="1"/>
              </p:cNvSpPr>
              <p:nvPr/>
            </p:nvSpPr>
            <p:spPr>
              <a:xfrm>
                <a:off x="517073" y="3949512"/>
                <a:ext cx="5981698" cy="2585323"/>
              </a:xfrm>
              <a:prstGeom prst="rect">
                <a:avLst/>
              </a:prstGeom>
              <a:blipFill>
                <a:blip r:embed="rId3"/>
                <a:stretch>
                  <a:fillRect l="-917"/>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8" name="Rectángulo 7"/>
              <p:cNvSpPr/>
              <p:nvPr/>
            </p:nvSpPr>
            <p:spPr>
              <a:xfrm>
                <a:off x="6498771" y="3707572"/>
                <a:ext cx="4876801" cy="1227580"/>
              </a:xfrm>
              <a:prstGeom prst="rect">
                <a:avLst/>
              </a:prstGeom>
            </p:spPr>
            <p:txBody>
              <a:bodyPr wrap="squar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s-CR" sz="2400" i="1" smtClean="0">
                              <a:solidFill>
                                <a:schemeClr val="tx1">
                                  <a:lumMod val="65000"/>
                                  <a:lumOff val="35000"/>
                                </a:schemeClr>
                              </a:solidFill>
                              <a:latin typeface="Cambria Math" panose="02040503050406030204" pitchFamily="18" charset="0"/>
                            </a:rPr>
                          </m:ctrlPr>
                        </m:sSubPr>
                        <m:e>
                          <m:r>
                            <a:rPr lang="es-CR" sz="2400">
                              <a:solidFill>
                                <a:schemeClr val="tx1">
                                  <a:lumMod val="65000"/>
                                  <a:lumOff val="35000"/>
                                </a:schemeClr>
                              </a:solidFill>
                              <a:latin typeface="Cambria Math" panose="02040503050406030204" pitchFamily="18" charset="0"/>
                            </a:rPr>
                            <m:t>𝑛</m:t>
                          </m:r>
                        </m:e>
                        <m:sub>
                          <m:r>
                            <a:rPr lang="es-CR" sz="2400">
                              <a:solidFill>
                                <a:schemeClr val="tx1">
                                  <a:lumMod val="65000"/>
                                  <a:lumOff val="35000"/>
                                </a:schemeClr>
                              </a:solidFill>
                              <a:latin typeface="Cambria Math" panose="02040503050406030204" pitchFamily="18" charset="0"/>
                            </a:rPr>
                            <m:t>𝑚𝑖𝑎</m:t>
                          </m:r>
                        </m:sub>
                      </m:sSub>
                      <m:r>
                        <a:rPr lang="es-CR" sz="2400">
                          <a:solidFill>
                            <a:schemeClr val="tx1">
                              <a:lumMod val="65000"/>
                              <a:lumOff val="35000"/>
                            </a:schemeClr>
                          </a:solidFill>
                          <a:latin typeface="Cambria Math" panose="02040503050406030204" pitchFamily="18" charset="0"/>
                        </a:rPr>
                        <m:t>=</m:t>
                      </m:r>
                      <m:f>
                        <m:fPr>
                          <m:ctrlPr>
                            <a:rPr lang="es-CR" sz="2400" i="1">
                              <a:solidFill>
                                <a:schemeClr val="tx1">
                                  <a:lumMod val="65000"/>
                                  <a:lumOff val="35000"/>
                                </a:schemeClr>
                              </a:solidFill>
                              <a:latin typeface="Cambria Math" panose="02040503050406030204" pitchFamily="18" charset="0"/>
                            </a:rPr>
                          </m:ctrlPr>
                        </m:fPr>
                        <m:num>
                          <m:sSub>
                            <m:sSubPr>
                              <m:ctrlPr>
                                <a:rPr lang="es-CR" sz="2400" i="1">
                                  <a:solidFill>
                                    <a:schemeClr val="tx1">
                                      <a:lumMod val="65000"/>
                                      <a:lumOff val="35000"/>
                                    </a:schemeClr>
                                  </a:solidFill>
                                  <a:latin typeface="Cambria Math" panose="02040503050406030204" pitchFamily="18" charset="0"/>
                                </a:rPr>
                              </m:ctrlPr>
                            </m:sSubPr>
                            <m:e>
                              <m:r>
                                <a:rPr lang="es-CR" sz="2400">
                                  <a:solidFill>
                                    <a:schemeClr val="tx1">
                                      <a:lumMod val="65000"/>
                                      <a:lumOff val="35000"/>
                                    </a:schemeClr>
                                  </a:solidFill>
                                  <a:latin typeface="Cambria Math" panose="02040503050406030204" pitchFamily="18" charset="0"/>
                                </a:rPr>
                                <m:t>𝑍</m:t>
                              </m:r>
                            </m:e>
                            <m:sub>
                              <m:f>
                                <m:fPr>
                                  <m:type m:val="skw"/>
                                  <m:ctrlPr>
                                    <a:rPr lang="es-CR" sz="2400" i="1">
                                      <a:solidFill>
                                        <a:schemeClr val="tx1">
                                          <a:lumMod val="65000"/>
                                          <a:lumOff val="35000"/>
                                        </a:schemeClr>
                                      </a:solidFill>
                                      <a:latin typeface="Cambria Math" panose="02040503050406030204" pitchFamily="18" charset="0"/>
                                    </a:rPr>
                                  </m:ctrlPr>
                                </m:fPr>
                                <m:num>
                                  <m:r>
                                    <a:rPr lang="es-CR" sz="2400">
                                      <a:solidFill>
                                        <a:schemeClr val="tx1">
                                          <a:lumMod val="65000"/>
                                          <a:lumOff val="35000"/>
                                        </a:schemeClr>
                                      </a:solidFill>
                                      <a:latin typeface="Cambria Math" panose="02040503050406030204" pitchFamily="18" charset="0"/>
                                    </a:rPr>
                                    <m:t>∝</m:t>
                                  </m:r>
                                </m:num>
                                <m:den>
                                  <m:r>
                                    <a:rPr lang="es-CR" sz="2400">
                                      <a:solidFill>
                                        <a:schemeClr val="tx1">
                                          <a:lumMod val="65000"/>
                                          <a:lumOff val="35000"/>
                                        </a:schemeClr>
                                      </a:solidFill>
                                      <a:latin typeface="Cambria Math" panose="02040503050406030204" pitchFamily="18" charset="0"/>
                                    </a:rPr>
                                    <m:t>2</m:t>
                                  </m:r>
                                </m:den>
                              </m:f>
                            </m:sub>
                          </m:sSub>
                          <m:r>
                            <a:rPr lang="es-CR" sz="2400">
                              <a:solidFill>
                                <a:schemeClr val="tx1">
                                  <a:lumMod val="65000"/>
                                  <a:lumOff val="35000"/>
                                </a:schemeClr>
                              </a:solidFill>
                              <a:latin typeface="Cambria Math" panose="02040503050406030204" pitchFamily="18" charset="0"/>
                            </a:rPr>
                            <m:t>∗</m:t>
                          </m:r>
                          <m:r>
                            <a:rPr lang="es-CR" sz="2400">
                              <a:solidFill>
                                <a:schemeClr val="tx1">
                                  <a:lumMod val="65000"/>
                                  <a:lumOff val="35000"/>
                                </a:schemeClr>
                              </a:solidFill>
                              <a:latin typeface="Cambria Math" panose="02040503050406030204" pitchFamily="18" charset="0"/>
                            </a:rPr>
                            <m:t>𝑝</m:t>
                          </m:r>
                          <m:r>
                            <a:rPr lang="es-CR" sz="2400">
                              <a:solidFill>
                                <a:schemeClr val="tx1">
                                  <a:lumMod val="65000"/>
                                  <a:lumOff val="35000"/>
                                </a:schemeClr>
                              </a:solidFill>
                              <a:latin typeface="Cambria Math" panose="02040503050406030204" pitchFamily="18" charset="0"/>
                            </a:rPr>
                            <m:t>∗</m:t>
                          </m:r>
                          <m:r>
                            <a:rPr lang="es-CR" sz="2400">
                              <a:solidFill>
                                <a:schemeClr val="tx1">
                                  <a:lumMod val="65000"/>
                                  <a:lumOff val="35000"/>
                                </a:schemeClr>
                              </a:solidFill>
                              <a:latin typeface="Cambria Math" panose="02040503050406030204" pitchFamily="18" charset="0"/>
                            </a:rPr>
                            <m:t>𝑞</m:t>
                          </m:r>
                        </m:num>
                        <m:den>
                          <m:sSup>
                            <m:sSupPr>
                              <m:ctrlPr>
                                <a:rPr lang="es-CR" sz="2400" i="1">
                                  <a:solidFill>
                                    <a:schemeClr val="tx1">
                                      <a:lumMod val="65000"/>
                                      <a:lumOff val="35000"/>
                                    </a:schemeClr>
                                  </a:solidFill>
                                  <a:latin typeface="Cambria Math" panose="02040503050406030204" pitchFamily="18" charset="0"/>
                                </a:rPr>
                              </m:ctrlPr>
                            </m:sSupPr>
                            <m:e>
                              <m:r>
                                <a:rPr lang="es-CR" sz="2400">
                                  <a:solidFill>
                                    <a:schemeClr val="tx1">
                                      <a:lumMod val="65000"/>
                                      <a:lumOff val="35000"/>
                                    </a:schemeClr>
                                  </a:solidFill>
                                  <a:latin typeface="Cambria Math" panose="02040503050406030204" pitchFamily="18" charset="0"/>
                                </a:rPr>
                                <m:t>𝑑</m:t>
                              </m:r>
                            </m:e>
                            <m:sup>
                              <m:r>
                                <a:rPr lang="es-CR" sz="2400">
                                  <a:solidFill>
                                    <a:schemeClr val="tx1">
                                      <a:lumMod val="65000"/>
                                      <a:lumOff val="35000"/>
                                    </a:schemeClr>
                                  </a:solidFill>
                                  <a:latin typeface="Cambria Math" panose="02040503050406030204" pitchFamily="18" charset="0"/>
                                </a:rPr>
                                <m:t>2</m:t>
                              </m:r>
                            </m:sup>
                          </m:sSup>
                        </m:den>
                      </m:f>
                    </m:oMath>
                  </m:oMathPara>
                </a14:m>
                <a:endParaRPr lang="es-ES" sz="2400" i="1" dirty="0">
                  <a:solidFill>
                    <a:schemeClr val="tx1">
                      <a:lumMod val="65000"/>
                      <a:lumOff val="35000"/>
                    </a:schemeClr>
                  </a:solidFill>
                  <a:latin typeface="Cambria Math" panose="02040503050406030204" pitchFamily="18" charset="0"/>
                </a:endParaRPr>
              </a:p>
            </p:txBody>
          </p:sp>
        </mc:Choice>
        <mc:Fallback xmlns="">
          <p:sp>
            <p:nvSpPr>
              <p:cNvPr id="8" name="Rectángulo 7"/>
              <p:cNvSpPr>
                <a:spLocks noRot="1" noChangeAspect="1" noMove="1" noResize="1" noEditPoints="1" noAdjustHandles="1" noChangeArrowheads="1" noChangeShapeType="1" noTextEdit="1"/>
              </p:cNvSpPr>
              <p:nvPr/>
            </p:nvSpPr>
            <p:spPr>
              <a:xfrm>
                <a:off x="6498771" y="3707572"/>
                <a:ext cx="4876801" cy="1227580"/>
              </a:xfrm>
              <a:prstGeom prst="rect">
                <a:avLst/>
              </a:prstGeom>
              <a:blipFill>
                <a:blip r:embed="rId4"/>
                <a:stretch>
                  <a:fillRect/>
                </a:stretch>
              </a:blipFill>
            </p:spPr>
            <p:txBody>
              <a:bodyPr/>
              <a:lstStyle/>
              <a:p>
                <a:r>
                  <a:rPr lang="es-CR">
                    <a:noFill/>
                  </a:rPr>
                  <a:t> </a:t>
                </a:r>
              </a:p>
            </p:txBody>
          </p:sp>
        </mc:Fallback>
      </mc:AlternateContent>
      <p:sp>
        <p:nvSpPr>
          <p:cNvPr id="9" name="Rectángulo 8"/>
          <p:cNvSpPr/>
          <p:nvPr/>
        </p:nvSpPr>
        <p:spPr>
          <a:xfrm>
            <a:off x="-1" y="1125300"/>
            <a:ext cx="12192001" cy="461665"/>
          </a:xfrm>
          <a:prstGeom prst="rect">
            <a:avLst/>
          </a:prstGeom>
          <a:solidFill>
            <a:srgbClr val="C00000"/>
          </a:solidFill>
        </p:spPr>
        <p:txBody>
          <a:bodyPr wrap="square">
            <a:spAutoFit/>
          </a:bodyPr>
          <a:lstStyle/>
          <a:p>
            <a:r>
              <a:rPr lang="es-MX" sz="2400" dirty="0">
                <a:solidFill>
                  <a:schemeClr val="bg1"/>
                </a:solidFill>
              </a:rPr>
              <a:t>       Ejemplo</a:t>
            </a:r>
          </a:p>
        </p:txBody>
      </p:sp>
      <p:sp>
        <p:nvSpPr>
          <p:cNvPr id="13" name="Rectángulo 12"/>
          <p:cNvSpPr/>
          <p:nvPr/>
        </p:nvSpPr>
        <p:spPr>
          <a:xfrm>
            <a:off x="-65316" y="1770762"/>
            <a:ext cx="1670958" cy="1200329"/>
          </a:xfrm>
          <a:prstGeom prst="rect">
            <a:avLst/>
          </a:prstGeom>
        </p:spPr>
        <p:txBody>
          <a:bodyPr wrap="square">
            <a:spAutoFit/>
          </a:bodyPr>
          <a:lstStyle/>
          <a:p>
            <a:pPr algn="r"/>
            <a:r>
              <a:rPr lang="es-CR" b="1" dirty="0">
                <a:solidFill>
                  <a:schemeClr val="tx1">
                    <a:lumMod val="65000"/>
                    <a:lumOff val="35000"/>
                  </a:schemeClr>
                </a:solidFill>
                <a:latin typeface="Century Gothic" panose="020B0502020202020204" pitchFamily="34" charset="0"/>
              </a:rPr>
              <a:t>OBJETIVO</a:t>
            </a:r>
            <a:endParaRPr lang="es-CR" dirty="0">
              <a:solidFill>
                <a:schemeClr val="tx1">
                  <a:lumMod val="65000"/>
                  <a:lumOff val="35000"/>
                </a:schemeClr>
              </a:solidFill>
              <a:latin typeface="Century Gothic" panose="020B0502020202020204" pitchFamily="34" charset="0"/>
            </a:endParaRPr>
          </a:p>
          <a:p>
            <a:pPr algn="r"/>
            <a:endParaRPr lang="es-ES" b="1" dirty="0">
              <a:solidFill>
                <a:schemeClr val="tx1">
                  <a:lumMod val="65000"/>
                  <a:lumOff val="35000"/>
                </a:schemeClr>
              </a:solidFill>
              <a:latin typeface="Century Gothic" panose="020B0502020202020204" pitchFamily="34" charset="0"/>
            </a:endParaRPr>
          </a:p>
          <a:p>
            <a:pPr algn="r"/>
            <a:endParaRPr lang="es-CR" b="1" dirty="0">
              <a:solidFill>
                <a:schemeClr val="tx1">
                  <a:lumMod val="65000"/>
                  <a:lumOff val="35000"/>
                </a:schemeClr>
              </a:solidFill>
              <a:latin typeface="Century Gothic" panose="020B0502020202020204" pitchFamily="34" charset="0"/>
            </a:endParaRPr>
          </a:p>
          <a:p>
            <a:pPr algn="r"/>
            <a:r>
              <a:rPr lang="es-CR" b="1" dirty="0">
                <a:solidFill>
                  <a:schemeClr val="tx1">
                    <a:lumMod val="65000"/>
                    <a:lumOff val="35000"/>
                  </a:schemeClr>
                </a:solidFill>
                <a:latin typeface="Century Gothic" panose="020B0502020202020204" pitchFamily="34" charset="0"/>
              </a:rPr>
              <a:t>POBLACIÓN</a:t>
            </a:r>
            <a:endParaRPr lang="es-CR" dirty="0"/>
          </a:p>
        </p:txBody>
      </p:sp>
      <p:sp>
        <p:nvSpPr>
          <p:cNvPr id="14" name="Rectángulo 13"/>
          <p:cNvSpPr/>
          <p:nvPr/>
        </p:nvSpPr>
        <p:spPr>
          <a:xfrm>
            <a:off x="1589313" y="1785954"/>
            <a:ext cx="10602687" cy="646331"/>
          </a:xfrm>
          <a:prstGeom prst="rect">
            <a:avLst/>
          </a:prstGeom>
        </p:spPr>
        <p:txBody>
          <a:bodyPr wrap="square">
            <a:spAutoFit/>
          </a:bodyPr>
          <a:lstStyle/>
          <a:p>
            <a:r>
              <a:rPr lang="es-CR" dirty="0">
                <a:solidFill>
                  <a:schemeClr val="tx1">
                    <a:lumMod val="65000"/>
                    <a:lumOff val="35000"/>
                  </a:schemeClr>
                </a:solidFill>
                <a:latin typeface="Century Gothic" panose="020B0502020202020204" pitchFamily="34" charset="0"/>
              </a:rPr>
              <a:t>Medir la satisfacción de beneficiarios de servicios de comedor y trasporte en colegios públicos de CR.</a:t>
            </a:r>
            <a:endParaRPr lang="es-CR" dirty="0"/>
          </a:p>
        </p:txBody>
      </p:sp>
      <p:sp>
        <p:nvSpPr>
          <p:cNvPr id="15" name="Rectángulo 14"/>
          <p:cNvSpPr/>
          <p:nvPr/>
        </p:nvSpPr>
        <p:spPr>
          <a:xfrm>
            <a:off x="1605642" y="2569915"/>
            <a:ext cx="10265229" cy="1200329"/>
          </a:xfrm>
          <a:prstGeom prst="rect">
            <a:avLst/>
          </a:prstGeom>
        </p:spPr>
        <p:txBody>
          <a:bodyPr wrap="square">
            <a:spAutoFit/>
          </a:bodyPr>
          <a:lstStyle/>
          <a:p>
            <a:pPr algn="just"/>
            <a:r>
              <a:rPr lang="es-CR" dirty="0">
                <a:solidFill>
                  <a:schemeClr val="tx1">
                    <a:lumMod val="65000"/>
                    <a:lumOff val="35000"/>
                  </a:schemeClr>
                </a:solidFill>
                <a:latin typeface="Century Gothic" panose="020B0502020202020204" pitchFamily="34" charset="0"/>
              </a:rPr>
              <a:t>Estudiantes beneficiarios de servicios de comedor y transporte en colegios públicos de CR que pertenecen a cantones con </a:t>
            </a:r>
            <a:r>
              <a:rPr lang="es-CR" dirty="0">
                <a:solidFill>
                  <a:srgbClr val="FF0000"/>
                </a:solidFill>
                <a:latin typeface="Century Gothic" panose="020B0502020202020204" pitchFamily="34" charset="0"/>
              </a:rPr>
              <a:t>Índice de Desarrollo Sostenible </a:t>
            </a:r>
            <a:r>
              <a:rPr lang="es-CR" dirty="0">
                <a:solidFill>
                  <a:schemeClr val="tx1">
                    <a:lumMod val="65000"/>
                    <a:lumOff val="35000"/>
                  </a:schemeClr>
                </a:solidFill>
                <a:latin typeface="Century Gothic" panose="020B0502020202020204" pitchFamily="34" charset="0"/>
              </a:rPr>
              <a:t>muy bajo, durante el año “20XX”.</a:t>
            </a:r>
          </a:p>
          <a:p>
            <a:pPr algn="just"/>
            <a:endParaRPr lang="es-CR" dirty="0"/>
          </a:p>
        </p:txBody>
      </p:sp>
      <p:cxnSp>
        <p:nvCxnSpPr>
          <p:cNvPr id="19" name="Conector recto 18"/>
          <p:cNvCxnSpPr/>
          <p:nvPr/>
        </p:nvCxnSpPr>
        <p:spPr>
          <a:xfrm>
            <a:off x="0" y="3622633"/>
            <a:ext cx="12192001"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ángulo 20"/>
              <p:cNvSpPr/>
              <p:nvPr/>
            </p:nvSpPr>
            <p:spPr>
              <a:xfrm>
                <a:off x="8109857" y="4831030"/>
                <a:ext cx="3009900" cy="1262653"/>
              </a:xfrm>
              <a:prstGeom prst="rect">
                <a:avLst/>
              </a:prstGeom>
            </p:spPr>
            <p:txBody>
              <a:bodyPr wrap="squar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s-CR" sz="2400" i="1">
                          <a:solidFill>
                            <a:schemeClr val="tx1">
                              <a:lumMod val="65000"/>
                              <a:lumOff val="35000"/>
                            </a:schemeClr>
                          </a:solidFill>
                          <a:latin typeface="Cambria Math" panose="02040503050406030204" pitchFamily="18" charset="0"/>
                        </a:rPr>
                        <m:t>= </m:t>
                      </m:r>
                      <m:f>
                        <m:fPr>
                          <m:ctrlPr>
                            <a:rPr lang="es-CR" sz="2400" i="1">
                              <a:solidFill>
                                <a:schemeClr val="tx1">
                                  <a:lumMod val="65000"/>
                                  <a:lumOff val="35000"/>
                                </a:schemeClr>
                              </a:solidFill>
                              <a:latin typeface="Cambria Math" panose="02040503050406030204" pitchFamily="18" charset="0"/>
                            </a:rPr>
                          </m:ctrlPr>
                        </m:fPr>
                        <m:num>
                          <m:sSup>
                            <m:sSupPr>
                              <m:ctrlPr>
                                <a:rPr lang="es-CR" sz="2400" i="1">
                                  <a:solidFill>
                                    <a:schemeClr val="tx1">
                                      <a:lumMod val="65000"/>
                                      <a:lumOff val="35000"/>
                                    </a:schemeClr>
                                  </a:solidFill>
                                  <a:latin typeface="Cambria Math" panose="02040503050406030204" pitchFamily="18" charset="0"/>
                                </a:rPr>
                              </m:ctrlPr>
                            </m:sSupPr>
                            <m:e>
                              <m:r>
                                <a:rPr lang="es-CR" sz="2400" i="1">
                                  <a:solidFill>
                                    <a:schemeClr val="tx1">
                                      <a:lumMod val="65000"/>
                                      <a:lumOff val="35000"/>
                                    </a:schemeClr>
                                  </a:solidFill>
                                  <a:latin typeface="Cambria Math" panose="02040503050406030204" pitchFamily="18" charset="0"/>
                                </a:rPr>
                                <m:t>1,96</m:t>
                              </m:r>
                            </m:e>
                            <m:sup>
                              <m:r>
                                <a:rPr lang="es-CR" sz="2400" i="1">
                                  <a:solidFill>
                                    <a:schemeClr val="tx1">
                                      <a:lumMod val="65000"/>
                                      <a:lumOff val="35000"/>
                                    </a:schemeClr>
                                  </a:solidFill>
                                  <a:latin typeface="Cambria Math" panose="02040503050406030204" pitchFamily="18" charset="0"/>
                                </a:rPr>
                                <m:t>2</m:t>
                              </m:r>
                            </m:sup>
                          </m:sSup>
                          <m:r>
                            <a:rPr lang="es-CR" sz="2400" i="1">
                              <a:solidFill>
                                <a:schemeClr val="tx1">
                                  <a:lumMod val="65000"/>
                                  <a:lumOff val="35000"/>
                                </a:schemeClr>
                              </a:solidFill>
                              <a:latin typeface="Cambria Math" panose="02040503050406030204" pitchFamily="18" charset="0"/>
                            </a:rPr>
                            <m:t>∗0,5∗0,5</m:t>
                          </m:r>
                        </m:num>
                        <m:den>
                          <m:sSup>
                            <m:sSupPr>
                              <m:ctrlPr>
                                <a:rPr lang="es-CR" sz="2400" i="1">
                                  <a:solidFill>
                                    <a:schemeClr val="tx1">
                                      <a:lumMod val="65000"/>
                                      <a:lumOff val="35000"/>
                                    </a:schemeClr>
                                  </a:solidFill>
                                  <a:latin typeface="Cambria Math" panose="02040503050406030204" pitchFamily="18" charset="0"/>
                                </a:rPr>
                              </m:ctrlPr>
                            </m:sSupPr>
                            <m:e>
                              <m:r>
                                <a:rPr lang="es-CR" sz="2400" i="1">
                                  <a:solidFill>
                                    <a:schemeClr val="tx1">
                                      <a:lumMod val="65000"/>
                                      <a:lumOff val="35000"/>
                                    </a:schemeClr>
                                  </a:solidFill>
                                  <a:latin typeface="Cambria Math" panose="02040503050406030204" pitchFamily="18" charset="0"/>
                                </a:rPr>
                                <m:t>0,05</m:t>
                              </m:r>
                            </m:e>
                            <m:sup>
                              <m:r>
                                <a:rPr lang="es-CR" sz="2400" i="1">
                                  <a:solidFill>
                                    <a:schemeClr val="tx1">
                                      <a:lumMod val="65000"/>
                                      <a:lumOff val="35000"/>
                                    </a:schemeClr>
                                  </a:solidFill>
                                  <a:latin typeface="Cambria Math" panose="02040503050406030204" pitchFamily="18" charset="0"/>
                                </a:rPr>
                                <m:t>2</m:t>
                              </m:r>
                            </m:sup>
                          </m:sSup>
                        </m:den>
                      </m:f>
                    </m:oMath>
                  </m:oMathPara>
                </a14:m>
                <a:endParaRPr lang="es-ES" sz="2400" i="1" dirty="0">
                  <a:solidFill>
                    <a:schemeClr val="tx1">
                      <a:lumMod val="65000"/>
                      <a:lumOff val="35000"/>
                    </a:schemeClr>
                  </a:solidFill>
                  <a:latin typeface="Cambria Math" panose="02040503050406030204" pitchFamily="18" charset="0"/>
                </a:endParaRPr>
              </a:p>
            </p:txBody>
          </p:sp>
        </mc:Choice>
        <mc:Fallback xmlns="">
          <p:sp>
            <p:nvSpPr>
              <p:cNvPr id="21" name="Rectángulo 20"/>
              <p:cNvSpPr>
                <a:spLocks noRot="1" noChangeAspect="1" noMove="1" noResize="1" noEditPoints="1" noAdjustHandles="1" noChangeArrowheads="1" noChangeShapeType="1" noTextEdit="1"/>
              </p:cNvSpPr>
              <p:nvPr/>
            </p:nvSpPr>
            <p:spPr>
              <a:xfrm>
                <a:off x="8109857" y="4831030"/>
                <a:ext cx="3009900" cy="1262653"/>
              </a:xfrm>
              <a:prstGeom prst="rect">
                <a:avLst/>
              </a:prstGeom>
              <a:blipFill>
                <a:blip r:embed="rId5"/>
                <a:stretch>
                  <a:fillRect/>
                </a:stretch>
              </a:blipFill>
            </p:spPr>
            <p:txBody>
              <a:bodyPr/>
              <a:lstStyle/>
              <a:p>
                <a:r>
                  <a:rPr lang="es-CR">
                    <a:noFill/>
                  </a:rPr>
                  <a:t> </a:t>
                </a:r>
              </a:p>
            </p:txBody>
          </p:sp>
        </mc:Fallback>
      </mc:AlternateContent>
      <mc:AlternateContent xmlns:mc="http://schemas.openxmlformats.org/markup-compatibility/2006">
        <mc:Choice xmlns:a14="http://schemas.microsoft.com/office/drawing/2010/main" Requires="a14">
          <p:sp>
            <p:nvSpPr>
              <p:cNvPr id="23" name="Rectángulo 22"/>
              <p:cNvSpPr/>
              <p:nvPr/>
            </p:nvSpPr>
            <p:spPr>
              <a:xfrm>
                <a:off x="8238718" y="6100777"/>
                <a:ext cx="2180409" cy="646331"/>
              </a:xfrm>
              <a:prstGeom prst="rect">
                <a:avLst/>
              </a:prstGeom>
            </p:spPr>
            <p:txBody>
              <a:bodyPr wrap="squar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s-CR" sz="2400" i="1" smtClean="0">
                          <a:solidFill>
                            <a:schemeClr val="tx1">
                              <a:lumMod val="65000"/>
                              <a:lumOff val="35000"/>
                            </a:schemeClr>
                          </a:solidFill>
                          <a:latin typeface="Cambria Math" panose="02040503050406030204" pitchFamily="18" charset="0"/>
                        </a:rPr>
                        <m:t>=</m:t>
                      </m:r>
                      <m:r>
                        <a:rPr lang="es-CR" sz="2400" i="1" smtClean="0">
                          <a:solidFill>
                            <a:srgbClr val="C00000"/>
                          </a:solidFill>
                          <a:latin typeface="Cambria Math" panose="02040503050406030204" pitchFamily="18" charset="0"/>
                        </a:rPr>
                        <m:t>𝟑𝟖𝟒</m:t>
                      </m:r>
                      <m:r>
                        <a:rPr lang="es-CR" sz="2400" b="0" i="1" smtClean="0">
                          <a:solidFill>
                            <a:srgbClr val="C00000"/>
                          </a:solidFill>
                          <a:latin typeface="Cambria Math" panose="02040503050406030204" pitchFamily="18" charset="0"/>
                        </a:rPr>
                        <m:t> </m:t>
                      </m:r>
                      <m:r>
                        <a:rPr lang="es-CR" sz="2400" b="0" i="1" smtClean="0">
                          <a:solidFill>
                            <a:schemeClr val="tx1"/>
                          </a:solidFill>
                          <a:latin typeface="Cambria Math" panose="02040503050406030204" pitchFamily="18" charset="0"/>
                          <a:ea typeface="Cambria Math" panose="02040503050406030204" pitchFamily="18" charset="0"/>
                        </a:rPr>
                        <m:t>≈</m:t>
                      </m:r>
                      <m:r>
                        <a:rPr lang="es-CR" sz="2400" b="0" i="1" smtClean="0">
                          <a:solidFill>
                            <a:srgbClr val="C00000"/>
                          </a:solidFill>
                          <a:latin typeface="Cambria Math" panose="02040503050406030204" pitchFamily="18" charset="0"/>
                          <a:ea typeface="Cambria Math" panose="02040503050406030204" pitchFamily="18" charset="0"/>
                        </a:rPr>
                        <m:t>385</m:t>
                      </m:r>
                    </m:oMath>
                  </m:oMathPara>
                </a14:m>
                <a:endParaRPr lang="es-CR" sz="2400" i="1" dirty="0">
                  <a:solidFill>
                    <a:srgbClr val="C00000"/>
                  </a:solidFill>
                  <a:latin typeface="Cambria Math" panose="02040503050406030204" pitchFamily="18" charset="0"/>
                </a:endParaRPr>
              </a:p>
            </p:txBody>
          </p:sp>
        </mc:Choice>
        <mc:Fallback>
          <p:sp>
            <p:nvSpPr>
              <p:cNvPr id="23" name="Rectángulo 22"/>
              <p:cNvSpPr>
                <a:spLocks noRot="1" noChangeAspect="1" noMove="1" noResize="1" noEditPoints="1" noAdjustHandles="1" noChangeArrowheads="1" noChangeShapeType="1" noTextEdit="1"/>
              </p:cNvSpPr>
              <p:nvPr/>
            </p:nvSpPr>
            <p:spPr>
              <a:xfrm>
                <a:off x="8238718" y="6100777"/>
                <a:ext cx="2180409" cy="646331"/>
              </a:xfrm>
              <a:prstGeom prst="rect">
                <a:avLst/>
              </a:prstGeom>
              <a:blipFill>
                <a:blip r:embed="rId6"/>
                <a:stretch>
                  <a:fillRect/>
                </a:stretch>
              </a:blipFill>
            </p:spPr>
            <p:txBody>
              <a:bodyPr/>
              <a:lstStyle/>
              <a:p>
                <a:r>
                  <a:rPr lang="en-US">
                    <a:noFill/>
                  </a:rPr>
                  <a:t> </a:t>
                </a:r>
              </a:p>
            </p:txBody>
          </p:sp>
        </mc:Fallback>
      </mc:AlternateContent>
      <p:sp>
        <p:nvSpPr>
          <p:cNvPr id="12" name="Título 1">
            <a:extLst>
              <a:ext uri="{FF2B5EF4-FFF2-40B4-BE49-F238E27FC236}">
                <a16:creationId xmlns:a16="http://schemas.microsoft.com/office/drawing/2014/main" id="{EA9DCA42-C295-47DF-905F-046078BCD489}"/>
              </a:ext>
            </a:extLst>
          </p:cNvPr>
          <p:cNvSpPr txBox="1">
            <a:spLocks/>
          </p:cNvSpPr>
          <p:nvPr/>
        </p:nvSpPr>
        <p:spPr>
          <a:xfrm>
            <a:off x="58724" y="156120"/>
            <a:ext cx="12029812" cy="81053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Tamaño de la muestra: conciliación entre las personas</a:t>
            </a:r>
            <a:endParaRPr lang="es-ES" dirty="0"/>
          </a:p>
        </p:txBody>
      </p:sp>
    </p:spTree>
    <p:extLst>
      <p:ext uri="{BB962C8B-B14F-4D97-AF65-F5344CB8AC3E}">
        <p14:creationId xmlns:p14="http://schemas.microsoft.com/office/powerpoint/2010/main" val="4245400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156120"/>
            <a:ext cx="10515600" cy="810532"/>
          </a:xfrm>
        </p:spPr>
        <p:txBody>
          <a:bodyPr/>
          <a:lstStyle/>
          <a:p>
            <a:pPr algn="ctr"/>
            <a:r>
              <a:rPr lang="es-CR" dirty="0"/>
              <a:t>Índice</a:t>
            </a:r>
            <a:endParaRPr lang="es-ES" dirty="0"/>
          </a:p>
        </p:txBody>
      </p:sp>
      <p:sp>
        <p:nvSpPr>
          <p:cNvPr id="4" name="Elipse 3"/>
          <p:cNvSpPr/>
          <p:nvPr/>
        </p:nvSpPr>
        <p:spPr>
          <a:xfrm>
            <a:off x="838200"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838199" y="3383281"/>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838199" y="5225144"/>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7" name="Rectángulo redondeado 6"/>
          <p:cNvSpPr/>
          <p:nvPr/>
        </p:nvSpPr>
        <p:spPr>
          <a:xfrm>
            <a:off x="3021874"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diseño de la muestra</a:t>
            </a:r>
            <a:endParaRPr lang="es-ES" dirty="0"/>
          </a:p>
        </p:txBody>
      </p:sp>
      <p:sp>
        <p:nvSpPr>
          <p:cNvPr id="8" name="Rectángulo redondeado 7"/>
          <p:cNvSpPr/>
          <p:nvPr/>
        </p:nvSpPr>
        <p:spPr>
          <a:xfrm>
            <a:off x="3021874" y="3419203"/>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inferencia estadística</a:t>
            </a:r>
            <a:endParaRPr lang="es-ES" dirty="0"/>
          </a:p>
        </p:txBody>
      </p:sp>
      <p:sp>
        <p:nvSpPr>
          <p:cNvPr id="12" name="Elipse 11"/>
          <p:cNvSpPr/>
          <p:nvPr/>
        </p:nvSpPr>
        <p:spPr>
          <a:xfrm>
            <a:off x="6709012"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endParaRPr lang="es-ES" dirty="0"/>
          </a:p>
        </p:txBody>
      </p:sp>
      <p:sp>
        <p:nvSpPr>
          <p:cNvPr id="13" name="Rectángulo redondeado 12"/>
          <p:cNvSpPr/>
          <p:nvPr/>
        </p:nvSpPr>
        <p:spPr>
          <a:xfrm>
            <a:off x="8892686"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Error de muestreo</a:t>
            </a:r>
            <a:endParaRPr lang="es-ES" dirty="0"/>
          </a:p>
        </p:txBody>
      </p:sp>
      <p:sp>
        <p:nvSpPr>
          <p:cNvPr id="11" name="Elipse 10">
            <a:extLst>
              <a:ext uri="{FF2B5EF4-FFF2-40B4-BE49-F238E27FC236}">
                <a16:creationId xmlns:a16="http://schemas.microsoft.com/office/drawing/2014/main" id="{EDE33F5D-99D1-40FE-9797-1997A8DDEB1A}"/>
              </a:ext>
            </a:extLst>
          </p:cNvPr>
          <p:cNvSpPr/>
          <p:nvPr/>
        </p:nvSpPr>
        <p:spPr>
          <a:xfrm>
            <a:off x="6709012" y="3383281"/>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endParaRPr lang="es-ES" dirty="0"/>
          </a:p>
        </p:txBody>
      </p:sp>
      <mc:AlternateContent xmlns:mc="http://schemas.openxmlformats.org/markup-compatibility/2006" xmlns:a14="http://schemas.microsoft.com/office/drawing/2010/main">
        <mc:Choice Requires="a14">
          <p:sp>
            <p:nvSpPr>
              <p:cNvPr id="14" name="Rectángulo redondeado 12">
                <a:extLst>
                  <a:ext uri="{FF2B5EF4-FFF2-40B4-BE49-F238E27FC236}">
                    <a16:creationId xmlns:a16="http://schemas.microsoft.com/office/drawing/2014/main" id="{2C28F218-905E-45B1-99D9-82514BE51FE4}"/>
                  </a:ext>
                </a:extLst>
              </p:cNvPr>
              <p:cNvSpPr/>
              <p:nvPr/>
            </p:nvSpPr>
            <p:spPr>
              <a:xfrm>
                <a:off x="8892686" y="3419203"/>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Tamaño de muestra (</a:t>
                </a:r>
                <a14:m>
                  <m:oMath xmlns:m="http://schemas.openxmlformats.org/officeDocument/2006/math">
                    <m:r>
                      <a:rPr lang="es-CR" i="1" dirty="0" smtClean="0">
                        <a:latin typeface="Cambria Math" panose="02040503050406030204" pitchFamily="18" charset="0"/>
                      </a:rPr>
                      <m:t>𝑛</m:t>
                    </m:r>
                  </m:oMath>
                </a14:m>
                <a:r>
                  <a:rPr lang="es-CR" dirty="0"/>
                  <a:t>)</a:t>
                </a:r>
                <a:endParaRPr lang="es-ES" dirty="0"/>
              </a:p>
            </p:txBody>
          </p:sp>
        </mc:Choice>
        <mc:Fallback xmlns="">
          <p:sp>
            <p:nvSpPr>
              <p:cNvPr id="14" name="Rectángulo redondeado 12">
                <a:extLst>
                  <a:ext uri="{FF2B5EF4-FFF2-40B4-BE49-F238E27FC236}">
                    <a16:creationId xmlns:a16="http://schemas.microsoft.com/office/drawing/2014/main" id="{2C28F218-905E-45B1-99D9-82514BE51FE4}"/>
                  </a:ext>
                </a:extLst>
              </p:cNvPr>
              <p:cNvSpPr>
                <a:spLocks noRot="1" noChangeAspect="1" noMove="1" noResize="1" noEditPoints="1" noAdjustHandles="1" noChangeArrowheads="1" noChangeShapeType="1" noTextEdit="1"/>
              </p:cNvSpPr>
              <p:nvPr/>
            </p:nvSpPr>
            <p:spPr>
              <a:xfrm>
                <a:off x="8892686" y="3419203"/>
                <a:ext cx="2159726" cy="920931"/>
              </a:xfrm>
              <a:prstGeom prst="roundRect">
                <a:avLst/>
              </a:prstGeom>
              <a:blipFill>
                <a:blip r:embed="rId2"/>
                <a:stretch>
                  <a:fillRect r="-1124"/>
                </a:stretch>
              </a:blipFill>
            </p:spPr>
            <p:txBody>
              <a:bodyPr/>
              <a:lstStyle/>
              <a:p>
                <a:r>
                  <a:rPr lang="en-US">
                    <a:noFill/>
                  </a:rPr>
                  <a:t> </a:t>
                </a:r>
              </a:p>
            </p:txBody>
          </p:sp>
        </mc:Fallback>
      </mc:AlternateContent>
      <p:sp>
        <p:nvSpPr>
          <p:cNvPr id="15" name="Elipse 14">
            <a:extLst>
              <a:ext uri="{FF2B5EF4-FFF2-40B4-BE49-F238E27FC236}">
                <a16:creationId xmlns:a16="http://schemas.microsoft.com/office/drawing/2014/main" id="{C50B995F-B55F-4212-8FE7-5C4DA240C66A}"/>
              </a:ext>
            </a:extLst>
          </p:cNvPr>
          <p:cNvSpPr/>
          <p:nvPr/>
        </p:nvSpPr>
        <p:spPr>
          <a:xfrm>
            <a:off x="6709012" y="5189220"/>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endParaRPr lang="es-ES" dirty="0"/>
          </a:p>
        </p:txBody>
      </p:sp>
      <mc:AlternateContent xmlns:mc="http://schemas.openxmlformats.org/markup-compatibility/2006" xmlns:a14="http://schemas.microsoft.com/office/drawing/2010/main">
        <mc:Choice Requires="a14">
          <p:sp>
            <p:nvSpPr>
              <p:cNvPr id="16" name="Rectángulo redondeado 12">
                <a:extLst>
                  <a:ext uri="{FF2B5EF4-FFF2-40B4-BE49-F238E27FC236}">
                    <a16:creationId xmlns:a16="http://schemas.microsoft.com/office/drawing/2014/main" id="{FCDD3B14-2C65-44C1-A1D2-0D87D238B8E8}"/>
                  </a:ext>
                </a:extLst>
              </p:cNvPr>
              <p:cNvSpPr/>
              <p:nvPr/>
            </p:nvSpPr>
            <p:spPr>
              <a:xfrm>
                <a:off x="8892686" y="5225142"/>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Selección de las UE de la </a:t>
                </a:r>
                <a14:m>
                  <m:oMath xmlns:m="http://schemas.openxmlformats.org/officeDocument/2006/math">
                    <m:r>
                      <a:rPr lang="es-CR" i="1" dirty="0">
                        <a:latin typeface="Cambria Math" panose="02040503050406030204" pitchFamily="18" charset="0"/>
                      </a:rPr>
                      <m:t>𝑛</m:t>
                    </m:r>
                  </m:oMath>
                </a14:m>
                <a:r>
                  <a:rPr lang="es-CR" dirty="0"/>
                  <a:t> </a:t>
                </a:r>
                <a:endParaRPr lang="es-ES" dirty="0"/>
              </a:p>
            </p:txBody>
          </p:sp>
        </mc:Choice>
        <mc:Fallback xmlns="">
          <p:sp>
            <p:nvSpPr>
              <p:cNvPr id="16" name="Rectángulo redondeado 12">
                <a:extLst>
                  <a:ext uri="{FF2B5EF4-FFF2-40B4-BE49-F238E27FC236}">
                    <a16:creationId xmlns:a16="http://schemas.microsoft.com/office/drawing/2014/main" id="{FCDD3B14-2C65-44C1-A1D2-0D87D238B8E8}"/>
                  </a:ext>
                </a:extLst>
              </p:cNvPr>
              <p:cNvSpPr>
                <a:spLocks noRot="1" noChangeAspect="1" noMove="1" noResize="1" noEditPoints="1" noAdjustHandles="1" noChangeArrowheads="1" noChangeShapeType="1" noTextEdit="1"/>
              </p:cNvSpPr>
              <p:nvPr/>
            </p:nvSpPr>
            <p:spPr>
              <a:xfrm>
                <a:off x="8892686" y="5225142"/>
                <a:ext cx="2159726" cy="920931"/>
              </a:xfrm>
              <a:prstGeom prst="roundRect">
                <a:avLst/>
              </a:prstGeom>
              <a:blipFill>
                <a:blip r:embed="rId3"/>
                <a:stretch>
                  <a:fillRect/>
                </a:stretch>
              </a:blipFill>
            </p:spPr>
            <p:txBody>
              <a:bodyPr/>
              <a:lstStyle/>
              <a:p>
                <a:r>
                  <a:rPr lang="en-US">
                    <a:noFill/>
                  </a:rPr>
                  <a:t> </a:t>
                </a:r>
              </a:p>
            </p:txBody>
          </p:sp>
        </mc:Fallback>
      </mc:AlternateContent>
      <p:sp>
        <p:nvSpPr>
          <p:cNvPr id="17" name="Rectángulo redondeado 8">
            <a:extLst>
              <a:ext uri="{FF2B5EF4-FFF2-40B4-BE49-F238E27FC236}">
                <a16:creationId xmlns:a16="http://schemas.microsoft.com/office/drawing/2014/main" id="{ACB993F2-64E6-489A-9F92-E4C359AB0440}"/>
              </a:ext>
            </a:extLst>
          </p:cNvPr>
          <p:cNvSpPr/>
          <p:nvPr/>
        </p:nvSpPr>
        <p:spPr>
          <a:xfrm>
            <a:off x="3021874" y="5261066"/>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Tipos de muestreo: probabilístico y no probabilístico</a:t>
            </a:r>
            <a:endParaRPr lang="es-ES" dirty="0"/>
          </a:p>
        </p:txBody>
      </p:sp>
    </p:spTree>
    <p:extLst>
      <p:ext uri="{BB962C8B-B14F-4D97-AF65-F5344CB8AC3E}">
        <p14:creationId xmlns:p14="http://schemas.microsoft.com/office/powerpoint/2010/main" val="18888696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411581" y="1850776"/>
            <a:ext cx="3140043" cy="954107"/>
          </a:xfrm>
          <a:prstGeom prst="rect">
            <a:avLst/>
          </a:prstGeom>
          <a:solidFill>
            <a:srgbClr val="783336"/>
          </a:solidFill>
        </p:spPr>
        <p:txBody>
          <a:bodyPr wrap="square">
            <a:spAutoFit/>
          </a:bodyPr>
          <a:lstStyle/>
          <a:p>
            <a:pPr algn="ctr"/>
            <a:r>
              <a:rPr lang="es-ES" sz="2800"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Selección de la muestra</a:t>
            </a:r>
            <a:endParaRPr lang="es-CR" sz="2800" dirty="0">
              <a:solidFill>
                <a:schemeClr val="bg1"/>
              </a:solidFill>
              <a:latin typeface="Century Gothic" panose="020B0502020202020204" pitchFamily="34" charset="0"/>
              <a:ea typeface="Calibri" panose="020F0502020204030204" pitchFamily="34" charset="0"/>
              <a:cs typeface="Times New Roman" panose="02020603050405020304" pitchFamily="18" charset="0"/>
            </a:endParaRPr>
          </a:p>
        </p:txBody>
      </p:sp>
      <p:sp>
        <p:nvSpPr>
          <p:cNvPr id="6" name="Rectángulo 5"/>
          <p:cNvSpPr/>
          <p:nvPr/>
        </p:nvSpPr>
        <p:spPr>
          <a:xfrm>
            <a:off x="2296127" y="3767558"/>
            <a:ext cx="2115454" cy="954107"/>
          </a:xfrm>
          <a:prstGeom prst="rect">
            <a:avLst/>
          </a:prstGeom>
          <a:solidFill>
            <a:srgbClr val="559374"/>
          </a:solidFill>
        </p:spPr>
        <p:txBody>
          <a:bodyPr wrap="square">
            <a:spAutoFit/>
          </a:bodyPr>
          <a:lstStyle/>
          <a:p>
            <a:pPr algn="ctr"/>
            <a:r>
              <a:rPr lang="es-ES" sz="2800"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Selección aleatoria</a:t>
            </a:r>
            <a:endParaRPr lang="es-CR" sz="2800" dirty="0">
              <a:solidFill>
                <a:schemeClr val="bg1"/>
              </a:solidFill>
              <a:latin typeface="Century Gothic" panose="020B0502020202020204" pitchFamily="34" charset="0"/>
              <a:ea typeface="Calibri" panose="020F0502020204030204" pitchFamily="34" charset="0"/>
              <a:cs typeface="Times New Roman" panose="02020603050405020304" pitchFamily="18" charset="0"/>
            </a:endParaRPr>
          </a:p>
        </p:txBody>
      </p:sp>
      <p:sp>
        <p:nvSpPr>
          <p:cNvPr id="7" name="Rectángulo 6"/>
          <p:cNvSpPr/>
          <p:nvPr/>
        </p:nvSpPr>
        <p:spPr>
          <a:xfrm>
            <a:off x="7196989" y="3767557"/>
            <a:ext cx="2620779" cy="954107"/>
          </a:xfrm>
          <a:prstGeom prst="rect">
            <a:avLst/>
          </a:prstGeom>
          <a:solidFill>
            <a:srgbClr val="559374"/>
          </a:solidFill>
        </p:spPr>
        <p:txBody>
          <a:bodyPr wrap="square">
            <a:spAutoFit/>
          </a:bodyPr>
          <a:lstStyle/>
          <a:p>
            <a:pPr algn="ctr"/>
            <a:r>
              <a:rPr lang="es-ES" sz="2800"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Selección sistemática</a:t>
            </a:r>
            <a:endParaRPr lang="es-CR" sz="2800" dirty="0">
              <a:solidFill>
                <a:schemeClr val="bg1"/>
              </a:solidFill>
              <a:latin typeface="Century Gothic" panose="020B0502020202020204" pitchFamily="34" charset="0"/>
              <a:ea typeface="Calibri" panose="020F0502020204030204" pitchFamily="34" charset="0"/>
              <a:cs typeface="Times New Roman" panose="02020603050405020304" pitchFamily="18" charset="0"/>
            </a:endParaRPr>
          </a:p>
        </p:txBody>
      </p:sp>
      <p:cxnSp>
        <p:nvCxnSpPr>
          <p:cNvPr id="9" name="Conector recto de flecha 8"/>
          <p:cNvCxnSpPr>
            <a:stCxn id="5" idx="2"/>
            <a:endCxn id="7" idx="0"/>
          </p:cNvCxnSpPr>
          <p:nvPr/>
        </p:nvCxnSpPr>
        <p:spPr>
          <a:xfrm>
            <a:off x="5981603" y="2804883"/>
            <a:ext cx="2525776" cy="962674"/>
          </a:xfrm>
          <a:prstGeom prst="straightConnector1">
            <a:avLst/>
          </a:prstGeom>
          <a:ln w="28575">
            <a:solidFill>
              <a:srgbClr val="78333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p:cNvCxnSpPr>
            <a:stCxn id="5" idx="2"/>
            <a:endCxn id="6" idx="0"/>
          </p:cNvCxnSpPr>
          <p:nvPr/>
        </p:nvCxnSpPr>
        <p:spPr>
          <a:xfrm flipH="1">
            <a:off x="3353854" y="2804883"/>
            <a:ext cx="2627749" cy="962675"/>
          </a:xfrm>
          <a:prstGeom prst="straightConnector1">
            <a:avLst/>
          </a:prstGeom>
          <a:ln w="28575">
            <a:solidFill>
              <a:srgbClr val="783336"/>
            </a:solidFill>
            <a:tailEnd type="triangle"/>
          </a:ln>
        </p:spPr>
        <p:style>
          <a:lnRef idx="1">
            <a:schemeClr val="accent1"/>
          </a:lnRef>
          <a:fillRef idx="0">
            <a:schemeClr val="accent1"/>
          </a:fillRef>
          <a:effectRef idx="0">
            <a:schemeClr val="accent1"/>
          </a:effectRef>
          <a:fontRef idx="minor">
            <a:schemeClr val="tx1"/>
          </a:fontRef>
        </p:style>
      </p:cxnSp>
      <p:sp>
        <p:nvSpPr>
          <p:cNvPr id="16" name="Rectángulo 15"/>
          <p:cNvSpPr/>
          <p:nvPr/>
        </p:nvSpPr>
        <p:spPr>
          <a:xfrm>
            <a:off x="7196989" y="4925033"/>
            <a:ext cx="2620779" cy="759305"/>
          </a:xfrm>
          <a:prstGeom prst="rect">
            <a:avLst/>
          </a:prstGeom>
          <a:solidFill>
            <a:srgbClr val="97C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latin typeface="Century Gothic" panose="020B0502020202020204" pitchFamily="34" charset="0"/>
              </a:rPr>
              <a:t>Sistemático de Montos</a:t>
            </a:r>
            <a:endParaRPr lang="es-CR" sz="2000" dirty="0">
              <a:latin typeface="Century Gothic" panose="020B0502020202020204" pitchFamily="34" charset="0"/>
            </a:endParaRPr>
          </a:p>
        </p:txBody>
      </p:sp>
      <p:cxnSp>
        <p:nvCxnSpPr>
          <p:cNvPr id="19" name="Conector recto de flecha 18"/>
          <p:cNvCxnSpPr>
            <a:stCxn id="5" idx="3"/>
          </p:cNvCxnSpPr>
          <p:nvPr/>
        </p:nvCxnSpPr>
        <p:spPr>
          <a:xfrm flipV="1">
            <a:off x="7551624" y="2326105"/>
            <a:ext cx="1977387" cy="1725"/>
          </a:xfrm>
          <a:prstGeom prst="straightConnector1">
            <a:avLst/>
          </a:prstGeom>
          <a:ln>
            <a:solidFill>
              <a:srgbClr val="78333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9529011" y="2101516"/>
            <a:ext cx="2245894" cy="703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a:solidFill>
                  <a:srgbClr val="783336"/>
                </a:solidFill>
                <a:latin typeface="Century Gothic" panose="020B0502020202020204" pitchFamily="34" charset="0"/>
              </a:rPr>
              <a:t>Marco muestral</a:t>
            </a:r>
          </a:p>
          <a:p>
            <a:pPr algn="ctr"/>
            <a:r>
              <a:rPr lang="es-ES" sz="2000" b="1" dirty="0">
                <a:solidFill>
                  <a:srgbClr val="783336"/>
                </a:solidFill>
                <a:latin typeface="Century Gothic" panose="020B0502020202020204" pitchFamily="34" charset="0"/>
              </a:rPr>
              <a:t>1-N</a:t>
            </a:r>
            <a:endParaRPr lang="es-CR" sz="2000" b="1" dirty="0">
              <a:solidFill>
                <a:srgbClr val="783336"/>
              </a:solidFill>
              <a:latin typeface="Century Gothic" panose="020B0502020202020204" pitchFamily="34" charset="0"/>
            </a:endParaRPr>
          </a:p>
        </p:txBody>
      </p:sp>
      <p:sp>
        <p:nvSpPr>
          <p:cNvPr id="12" name="Título 1">
            <a:extLst>
              <a:ext uri="{FF2B5EF4-FFF2-40B4-BE49-F238E27FC236}">
                <a16:creationId xmlns:a16="http://schemas.microsoft.com/office/drawing/2014/main" id="{ADA3EEF0-26FD-4E8A-992E-AF7F3BCDD016}"/>
              </a:ext>
            </a:extLst>
          </p:cNvPr>
          <p:cNvSpPr txBox="1">
            <a:spLocks/>
          </p:cNvSpPr>
          <p:nvPr/>
        </p:nvSpPr>
        <p:spPr>
          <a:xfrm>
            <a:off x="81094" y="86137"/>
            <a:ext cx="12029812" cy="8105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Seleccionar las UE a partir de la muestra (</a:t>
            </a:r>
            <a:r>
              <a:rPr lang="es-CR" i="1" dirty="0"/>
              <a:t>n</a:t>
            </a:r>
            <a:r>
              <a:rPr lang="es-CR" dirty="0"/>
              <a:t>)</a:t>
            </a:r>
            <a:endParaRPr lang="es-ES" dirty="0"/>
          </a:p>
        </p:txBody>
      </p:sp>
    </p:spTree>
    <p:extLst>
      <p:ext uri="{BB962C8B-B14F-4D97-AF65-F5344CB8AC3E}">
        <p14:creationId xmlns:p14="http://schemas.microsoft.com/office/powerpoint/2010/main" val="2123664808"/>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a:srcRect b="37977"/>
          <a:stretch/>
        </p:blipFill>
        <p:spPr>
          <a:xfrm>
            <a:off x="593557" y="2990850"/>
            <a:ext cx="5181602" cy="3634540"/>
          </a:xfrm>
          <a:prstGeom prst="rect">
            <a:avLst/>
          </a:prstGeom>
        </p:spPr>
      </p:pic>
      <p:pic>
        <p:nvPicPr>
          <p:cNvPr id="7" name="Imagen 6"/>
          <p:cNvPicPr>
            <a:picLocks noChangeAspect="1"/>
          </p:cNvPicPr>
          <p:nvPr/>
        </p:nvPicPr>
        <p:blipFill rotWithShape="1">
          <a:blip r:embed="rId3"/>
          <a:srcRect l="-187" t="-2187" r="38620" b="17053"/>
          <a:stretch/>
        </p:blipFill>
        <p:spPr>
          <a:xfrm>
            <a:off x="6400800" y="2846964"/>
            <a:ext cx="5277853" cy="3746341"/>
          </a:xfrm>
          <a:prstGeom prst="rect">
            <a:avLst/>
          </a:prstGeom>
        </p:spPr>
      </p:pic>
      <p:sp>
        <p:nvSpPr>
          <p:cNvPr id="8" name="Rectángulo 7"/>
          <p:cNvSpPr/>
          <p:nvPr/>
        </p:nvSpPr>
        <p:spPr>
          <a:xfrm>
            <a:off x="593557" y="1754586"/>
            <a:ext cx="5181602" cy="1060137"/>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R" sz="2000" dirty="0">
                <a:solidFill>
                  <a:srgbClr val="FFFFFF"/>
                </a:solidFill>
                <a:latin typeface="Century Gothic" panose="020B0502020202020204" pitchFamily="34" charset="0"/>
                <a:ea typeface="Calibri" panose="020F0502020204030204" pitchFamily="34" charset="0"/>
                <a:cs typeface="Times New Roman" panose="02020603050405020304" pitchFamily="18" charset="0"/>
              </a:rPr>
              <a:t>Números generadores a partir de programas informáticos, (Excel, SPSS, R u otro) </a:t>
            </a:r>
            <a:endParaRPr lang="es-ES" sz="2000" dirty="0">
              <a:solidFill>
                <a:srgbClr val="FFFFFF"/>
              </a:solidFill>
              <a:latin typeface="Century Gothic" panose="020B0502020202020204" pitchFamily="34" charset="0"/>
              <a:ea typeface="Calibri" panose="020F0502020204030204" pitchFamily="34" charset="0"/>
              <a:cs typeface="Times New Roman" panose="02020603050405020304" pitchFamily="18" charset="0"/>
            </a:endParaRPr>
          </a:p>
        </p:txBody>
      </p:sp>
      <p:sp>
        <p:nvSpPr>
          <p:cNvPr id="9" name="Rectángulo 8"/>
          <p:cNvSpPr/>
          <p:nvPr/>
        </p:nvSpPr>
        <p:spPr>
          <a:xfrm>
            <a:off x="6497051" y="1786827"/>
            <a:ext cx="5181602" cy="1060137"/>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eaLnBrk="0" fontAlgn="base" hangingPunct="0">
              <a:spcBef>
                <a:spcPct val="0"/>
              </a:spcBef>
              <a:spcAft>
                <a:spcPct val="0"/>
              </a:spcAft>
            </a:pPr>
            <a:r>
              <a:rPr lang="es-CR" sz="2000" dirty="0">
                <a:solidFill>
                  <a:srgbClr val="FFFFFF"/>
                </a:solidFill>
                <a:latin typeface="Century Gothic" panose="020B0502020202020204" pitchFamily="34" charset="0"/>
                <a:ea typeface="Calibri" panose="020F0502020204030204" pitchFamily="34" charset="0"/>
                <a:cs typeface="Times New Roman" panose="02020603050405020304" pitchFamily="18" charset="0"/>
              </a:rPr>
              <a:t> Tablas de números aleatorios, este último método no es muy eficiente.</a:t>
            </a:r>
          </a:p>
        </p:txBody>
      </p:sp>
      <p:sp>
        <p:nvSpPr>
          <p:cNvPr id="10" name="Título 1">
            <a:extLst>
              <a:ext uri="{FF2B5EF4-FFF2-40B4-BE49-F238E27FC236}">
                <a16:creationId xmlns:a16="http://schemas.microsoft.com/office/drawing/2014/main" id="{6C2D7DF2-BC76-4F39-A120-38D3A9955EA4}"/>
              </a:ext>
            </a:extLst>
          </p:cNvPr>
          <p:cNvSpPr txBox="1">
            <a:spLocks/>
          </p:cNvSpPr>
          <p:nvPr/>
        </p:nvSpPr>
        <p:spPr>
          <a:xfrm>
            <a:off x="81094" y="86137"/>
            <a:ext cx="12029812" cy="8105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Seleccionar las UE a partir de la muestra (</a:t>
            </a:r>
            <a:r>
              <a:rPr lang="es-CR" i="1" dirty="0"/>
              <a:t>n</a:t>
            </a:r>
            <a:r>
              <a:rPr lang="es-CR" dirty="0"/>
              <a:t>)</a:t>
            </a:r>
            <a:endParaRPr lang="es-ES" dirty="0"/>
          </a:p>
        </p:txBody>
      </p:sp>
    </p:spTree>
    <p:extLst>
      <p:ext uri="{BB962C8B-B14F-4D97-AF65-F5344CB8AC3E}">
        <p14:creationId xmlns:p14="http://schemas.microsoft.com/office/powerpoint/2010/main" val="294721466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156120"/>
            <a:ext cx="10515600" cy="810532"/>
          </a:xfrm>
        </p:spPr>
        <p:txBody>
          <a:bodyPr/>
          <a:lstStyle/>
          <a:p>
            <a:pPr algn="ctr"/>
            <a:r>
              <a:rPr lang="es-CR" dirty="0"/>
              <a:t>Índice</a:t>
            </a:r>
            <a:endParaRPr lang="es-ES" dirty="0"/>
          </a:p>
        </p:txBody>
      </p:sp>
      <p:sp>
        <p:nvSpPr>
          <p:cNvPr id="4" name="Elipse 3"/>
          <p:cNvSpPr/>
          <p:nvPr/>
        </p:nvSpPr>
        <p:spPr>
          <a:xfrm>
            <a:off x="838200"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17" name="Rectángulo redondeado 6">
            <a:extLst>
              <a:ext uri="{FF2B5EF4-FFF2-40B4-BE49-F238E27FC236}">
                <a16:creationId xmlns:a16="http://schemas.microsoft.com/office/drawing/2014/main" id="{74569078-F38B-4C77-91DE-F01FB947D67F}"/>
              </a:ext>
            </a:extLst>
          </p:cNvPr>
          <p:cNvSpPr/>
          <p:nvPr/>
        </p:nvSpPr>
        <p:spPr>
          <a:xfrm>
            <a:off x="3021874"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diseño de la muestra</a:t>
            </a:r>
            <a:endParaRPr lang="es-ES" dirty="0"/>
          </a:p>
        </p:txBody>
      </p:sp>
    </p:spTree>
    <p:extLst>
      <p:ext uri="{BB962C8B-B14F-4D97-AF65-F5344CB8AC3E}">
        <p14:creationId xmlns:p14="http://schemas.microsoft.com/office/powerpoint/2010/main" val="9150068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35122" y="2058701"/>
            <a:ext cx="4690858" cy="1015663"/>
          </a:xfrm>
          <a:prstGeom prst="rect">
            <a:avLst/>
          </a:prstGeom>
        </p:spPr>
        <p:txBody>
          <a:bodyPr wrap="square">
            <a:spAutoFit/>
          </a:bodyPr>
          <a:lstStyle/>
          <a:p>
            <a:pPr algn="just" eaLnBrk="0" fontAlgn="base" hangingPunct="0">
              <a:spcBef>
                <a:spcPct val="0"/>
              </a:spcBef>
              <a:spcAft>
                <a:spcPct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Los elementos son tomados en cuenta para la muestra mediante un espaciamiento sistemático. </a:t>
            </a:r>
          </a:p>
        </p:txBody>
      </p:sp>
      <p:sp>
        <p:nvSpPr>
          <p:cNvPr id="6" name="Rectángulo 5"/>
          <p:cNvSpPr/>
          <p:nvPr/>
        </p:nvSpPr>
        <p:spPr>
          <a:xfrm>
            <a:off x="5816720" y="2042454"/>
            <a:ext cx="4979617" cy="2862322"/>
          </a:xfrm>
          <a:prstGeom prst="rect">
            <a:avLst/>
          </a:prstGeom>
        </p:spPr>
        <p:txBody>
          <a:bodyPr wrap="square">
            <a:spAutoFit/>
          </a:bodyPr>
          <a:lstStyle/>
          <a:p>
            <a:pPr algn="just">
              <a:spcAft>
                <a:spcPts val="0"/>
              </a:spcAft>
            </a:pPr>
            <a:r>
              <a:rPr lang="es-CR"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Ventaja frente a la selección aleatoria</a:t>
            </a:r>
          </a:p>
          <a:p>
            <a:pPr algn="just">
              <a:spcAft>
                <a:spcPts val="0"/>
              </a:spcAft>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Facilidad de la selección de las unidades de estudio. </a:t>
            </a:r>
          </a:p>
          <a:p>
            <a:pPr algn="just">
              <a:spcAft>
                <a:spcPts val="0"/>
              </a:spcAft>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El muestreo sistemático es más potente que el muestreo simple cuando se posee un listado ordenado de los elementos.</a:t>
            </a:r>
          </a:p>
        </p:txBody>
      </p:sp>
      <p:sp>
        <p:nvSpPr>
          <p:cNvPr id="5" name="Título 1">
            <a:extLst>
              <a:ext uri="{FF2B5EF4-FFF2-40B4-BE49-F238E27FC236}">
                <a16:creationId xmlns:a16="http://schemas.microsoft.com/office/drawing/2014/main" id="{CF346A57-E69A-4DB8-A3D8-640C24E6A9B3}"/>
              </a:ext>
            </a:extLst>
          </p:cNvPr>
          <p:cNvSpPr txBox="1">
            <a:spLocks/>
          </p:cNvSpPr>
          <p:nvPr/>
        </p:nvSpPr>
        <p:spPr>
          <a:xfrm>
            <a:off x="81094" y="86137"/>
            <a:ext cx="12029812" cy="8105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Seleccionar las UE a partir de la muestra (</a:t>
            </a:r>
            <a:r>
              <a:rPr lang="es-CR" i="1" dirty="0"/>
              <a:t>n</a:t>
            </a:r>
            <a:r>
              <a:rPr lang="es-CR" dirty="0"/>
              <a:t>)</a:t>
            </a:r>
            <a:endParaRPr lang="es-ES" dirty="0"/>
          </a:p>
        </p:txBody>
      </p:sp>
    </p:spTree>
    <p:extLst>
      <p:ext uri="{BB962C8B-B14F-4D97-AF65-F5344CB8AC3E}">
        <p14:creationId xmlns:p14="http://schemas.microsoft.com/office/powerpoint/2010/main" val="1121181698"/>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19079" y="1368276"/>
            <a:ext cx="11171868" cy="5324535"/>
          </a:xfrm>
          <a:prstGeom prst="rect">
            <a:avLst/>
          </a:prstGeom>
        </p:spPr>
        <p:txBody>
          <a:bodyPr wrap="square">
            <a:spAutoFit/>
          </a:bodyPr>
          <a:lstStyle/>
          <a:p>
            <a:pPr algn="just">
              <a:spcAft>
                <a:spcPts val="0"/>
              </a:spcAft>
            </a:pPr>
            <a:r>
              <a:rPr lang="es-ES"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PASOS PARA LA SELECCIÓN</a:t>
            </a:r>
          </a:p>
          <a:p>
            <a:pPr algn="just">
              <a:spcAft>
                <a:spcPts val="0"/>
              </a:spcAft>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1.   Ordenar las unidades de estudio de 1 al N (N total de las unidades de estudio) </a:t>
            </a:r>
          </a:p>
          <a:p>
            <a:pPr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r>
              <a:rPr lang="es-CR"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De 1 hasta 1 200</a:t>
            </a:r>
          </a:p>
          <a:p>
            <a:pPr lvl="0" algn="just">
              <a:spcAft>
                <a:spcPts val="0"/>
              </a:spcAft>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lvl="0"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2.  Determinar el total de las unidades de estudio, en este caso el N. </a:t>
            </a:r>
          </a:p>
          <a:p>
            <a:pPr lvl="0"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r>
              <a:rPr lang="es-CR"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N=1 200</a:t>
            </a:r>
          </a:p>
          <a:p>
            <a:pPr marL="342900" lvl="0" indent="-342900" algn="just">
              <a:spcAft>
                <a:spcPts val="0"/>
              </a:spcAft>
              <a:buFont typeface="Arial" panose="020B0604020202020204" pitchFamily="34" charset="0"/>
              <a:buChar char="-"/>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lvl="0"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3.  Determinar el tamaño de muestra, en este caso el n.  </a:t>
            </a:r>
          </a:p>
          <a:p>
            <a:pPr lvl="0"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r>
              <a:rPr lang="es-CR"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n=46</a:t>
            </a:r>
          </a:p>
          <a:p>
            <a:pPr marL="342900" lvl="0" indent="-342900" algn="just">
              <a:spcAft>
                <a:spcPts val="0"/>
              </a:spcAft>
              <a:buFont typeface="Arial" panose="020B0604020202020204" pitchFamily="34" charset="0"/>
              <a:buChar char="-"/>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lvl="0" algn="just">
              <a:spcAft>
                <a:spcPts val="0"/>
              </a:spcAft>
            </a:pPr>
            <a:r>
              <a:rPr lang="es-CR"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4. Calcular el rango sistemático k</a:t>
            </a: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el cual resulta del  entero más próximo dada la división de N/n.   </a:t>
            </a:r>
          </a:p>
          <a:p>
            <a:pPr lvl="0"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r>
              <a:rPr lang="es-CR"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K=N/n=1200/46 = 26,08 = 26</a:t>
            </a:r>
          </a:p>
          <a:p>
            <a:pPr marL="342900" lvl="0" indent="-342900" algn="just">
              <a:spcAft>
                <a:spcPts val="0"/>
              </a:spcAft>
              <a:buFont typeface="Arial" panose="020B0604020202020204" pitchFamily="34" charset="0"/>
              <a:buChar char="-"/>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p>
          <a:p>
            <a:pPr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p>
        </p:txBody>
      </p:sp>
      <p:sp>
        <p:nvSpPr>
          <p:cNvPr id="5" name="Título 1">
            <a:extLst>
              <a:ext uri="{FF2B5EF4-FFF2-40B4-BE49-F238E27FC236}">
                <a16:creationId xmlns:a16="http://schemas.microsoft.com/office/drawing/2014/main" id="{FD04F8C6-00B6-4B03-9EF9-0987C07453B9}"/>
              </a:ext>
            </a:extLst>
          </p:cNvPr>
          <p:cNvSpPr txBox="1">
            <a:spLocks/>
          </p:cNvSpPr>
          <p:nvPr/>
        </p:nvSpPr>
        <p:spPr>
          <a:xfrm>
            <a:off x="81094" y="86137"/>
            <a:ext cx="12029812" cy="8105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Seleccionar las UE a partir de la muestra (</a:t>
            </a:r>
            <a:r>
              <a:rPr lang="es-CR" i="1" dirty="0"/>
              <a:t>n</a:t>
            </a:r>
            <a:r>
              <a:rPr lang="es-CR" dirty="0"/>
              <a:t>)</a:t>
            </a:r>
            <a:endParaRPr lang="es-ES" dirty="0"/>
          </a:p>
        </p:txBody>
      </p:sp>
    </p:spTree>
    <p:extLst>
      <p:ext uri="{BB962C8B-B14F-4D97-AF65-F5344CB8AC3E}">
        <p14:creationId xmlns:p14="http://schemas.microsoft.com/office/powerpoint/2010/main" val="1932996924"/>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19079" y="1368276"/>
            <a:ext cx="11171868" cy="5940088"/>
          </a:xfrm>
          <a:prstGeom prst="rect">
            <a:avLst/>
          </a:prstGeom>
        </p:spPr>
        <p:txBody>
          <a:bodyPr wrap="square">
            <a:spAutoFit/>
          </a:bodyPr>
          <a:lstStyle/>
          <a:p>
            <a:pPr algn="just">
              <a:spcAft>
                <a:spcPts val="0"/>
              </a:spcAft>
            </a:pPr>
            <a:r>
              <a:rPr lang="es-ES"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PASOS PARA LA SELECCIÓN</a:t>
            </a:r>
          </a:p>
          <a:p>
            <a:pPr algn="just">
              <a:spcAft>
                <a:spcPts val="0"/>
              </a:spcAft>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lvl="0" algn="just">
              <a:spcAft>
                <a:spcPts val="0"/>
              </a:spcAft>
            </a:pPr>
            <a:r>
              <a:rPr lang="es-CR"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5. K0 de arranque</a:t>
            </a: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escogemos al azar un número K0 entre 1 y k (utilizando los números aleatorios, sacar una bola de un bombo, entre otros.).</a:t>
            </a:r>
          </a:p>
          <a:p>
            <a:pPr lvl="0" algn="just">
              <a:spcAft>
                <a:spcPts val="0"/>
              </a:spcAft>
            </a:pPr>
            <a:r>
              <a:rPr lang="es-ES"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K0 = aleatorio entre 1 y K(26)</a:t>
            </a:r>
          </a:p>
          <a:p>
            <a:pPr lvl="0" algn="just">
              <a:spcAft>
                <a:spcPts val="0"/>
              </a:spcAft>
            </a:pPr>
            <a:r>
              <a:rPr lang="es-ES"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K0 = 20</a:t>
            </a:r>
          </a:p>
          <a:p>
            <a:pPr lvl="0" algn="just">
              <a:spcAft>
                <a:spcPts val="0"/>
              </a:spcAft>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lvl="0" algn="just">
              <a:spcAft>
                <a:spcPts val="0"/>
              </a:spcAft>
            </a:pPr>
            <a:r>
              <a:rPr lang="es-CR"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6. Determinar los casos a seleccionar</a:t>
            </a: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la muestra será el elemento i y los elementos K0+k, K0+2k, etc. Es decir, el elemento k y los elementos a intervalos fijos k hasta conseguir los n sujetos.</a:t>
            </a:r>
          </a:p>
          <a:p>
            <a:pPr lvl="0" algn="just">
              <a:spcAft>
                <a:spcPts val="0"/>
              </a:spcAft>
            </a:pPr>
            <a:r>
              <a:rPr lang="es-ES"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Primera selección = K0 = 20</a:t>
            </a:r>
          </a:p>
          <a:p>
            <a:pPr lvl="0" algn="just">
              <a:spcAft>
                <a:spcPts val="0"/>
              </a:spcAft>
            </a:pPr>
            <a:r>
              <a:rPr lang="es-ES"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Segunda selección = K0 + K = 20 + 26 = 46</a:t>
            </a:r>
          </a:p>
          <a:p>
            <a:pPr lvl="0" algn="just">
              <a:spcAft>
                <a:spcPts val="0"/>
              </a:spcAft>
            </a:pPr>
            <a:r>
              <a:rPr lang="es-ES"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Tercera selección = K0 + 2k = 20 + (2*26) = 72</a:t>
            </a:r>
          </a:p>
          <a:p>
            <a:pPr lvl="0" algn="just">
              <a:spcAft>
                <a:spcPts val="0"/>
              </a:spcAft>
            </a:pPr>
            <a:r>
              <a:rPr lang="es-ES"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Cuarta selección = K0 + 3k = 20 + (3*26) = 98</a:t>
            </a:r>
          </a:p>
          <a:p>
            <a:pPr lvl="0" algn="just">
              <a:spcAft>
                <a:spcPts val="0"/>
              </a:spcAft>
            </a:pPr>
            <a:r>
              <a:rPr lang="es-ES"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 </a:t>
            </a:r>
          </a:p>
          <a:p>
            <a:pPr lvl="0" algn="just">
              <a:spcAft>
                <a:spcPts val="0"/>
              </a:spcAft>
            </a:pPr>
            <a:r>
              <a:rPr lang="es-ES"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y así hasta seleccionar los “n” elementos.</a:t>
            </a:r>
            <a:endParaRPr lang="es-CR"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endParaRPr>
          </a:p>
          <a:p>
            <a:pPr marL="342900" lvl="0" indent="-342900" algn="just">
              <a:spcAft>
                <a:spcPts val="0"/>
              </a:spcAft>
              <a:buFont typeface="Arial" panose="020B0604020202020204" pitchFamily="34" charset="0"/>
              <a:buChar char="-"/>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p>
          <a:p>
            <a:pPr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p>
        </p:txBody>
      </p:sp>
      <p:sp>
        <p:nvSpPr>
          <p:cNvPr id="5" name="Título 1">
            <a:extLst>
              <a:ext uri="{FF2B5EF4-FFF2-40B4-BE49-F238E27FC236}">
                <a16:creationId xmlns:a16="http://schemas.microsoft.com/office/drawing/2014/main" id="{10A8C066-839C-42EC-AB53-045FEA026A68}"/>
              </a:ext>
            </a:extLst>
          </p:cNvPr>
          <p:cNvSpPr txBox="1">
            <a:spLocks/>
          </p:cNvSpPr>
          <p:nvPr/>
        </p:nvSpPr>
        <p:spPr>
          <a:xfrm>
            <a:off x="81094" y="86137"/>
            <a:ext cx="12029812" cy="8105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Seleccionar las UE a partir de la muestra (</a:t>
            </a:r>
            <a:r>
              <a:rPr lang="es-CR" i="1" dirty="0"/>
              <a:t>n</a:t>
            </a:r>
            <a:r>
              <a:rPr lang="es-CR" dirty="0"/>
              <a:t>)</a:t>
            </a:r>
            <a:endParaRPr lang="es-ES" dirty="0"/>
          </a:p>
        </p:txBody>
      </p:sp>
    </p:spTree>
    <p:extLst>
      <p:ext uri="{BB962C8B-B14F-4D97-AF65-F5344CB8AC3E}">
        <p14:creationId xmlns:p14="http://schemas.microsoft.com/office/powerpoint/2010/main" val="1473070827"/>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95251" y="2178293"/>
            <a:ext cx="3529263" cy="1200329"/>
          </a:xfrm>
          <a:prstGeom prst="rect">
            <a:avLst/>
          </a:prstGeom>
        </p:spPr>
        <p:txBody>
          <a:bodyPr wrap="square">
            <a:spAutoFit/>
          </a:bodyPr>
          <a:lstStyle/>
          <a:p>
            <a:pPr lvl="0" algn="just">
              <a:spcAft>
                <a:spcPts val="0"/>
              </a:spcAft>
            </a:pP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Primera selección = 20</a:t>
            </a:r>
          </a:p>
          <a:p>
            <a:pPr lvl="0" algn="just">
              <a:spcAft>
                <a:spcPts val="0"/>
              </a:spcAft>
            </a:pP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Segunda selección = 46</a:t>
            </a:r>
          </a:p>
          <a:p>
            <a:pPr lvl="0" algn="just">
              <a:spcAft>
                <a:spcPts val="0"/>
              </a:spcAft>
            </a:pP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Tercera selección = 72</a:t>
            </a:r>
          </a:p>
          <a:p>
            <a:pPr lvl="0" algn="just">
              <a:spcAft>
                <a:spcPts val="0"/>
              </a:spcAft>
            </a:pP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Cuarta selección = 98</a:t>
            </a:r>
            <a:endParaRPr lang="es-CR" dirty="0"/>
          </a:p>
        </p:txBody>
      </p:sp>
      <p:pic>
        <p:nvPicPr>
          <p:cNvPr id="6" name="Imagen 5"/>
          <p:cNvPicPr>
            <a:picLocks noChangeAspect="1"/>
          </p:cNvPicPr>
          <p:nvPr/>
        </p:nvPicPr>
        <p:blipFill>
          <a:blip r:embed="rId2"/>
          <a:stretch>
            <a:fillRect/>
          </a:stretch>
        </p:blipFill>
        <p:spPr>
          <a:xfrm>
            <a:off x="5391150" y="1442960"/>
            <a:ext cx="2628900" cy="1057275"/>
          </a:xfrm>
          <a:prstGeom prst="rect">
            <a:avLst/>
          </a:prstGeom>
        </p:spPr>
      </p:pic>
      <p:pic>
        <p:nvPicPr>
          <p:cNvPr id="7" name="Imagen 6"/>
          <p:cNvPicPr>
            <a:picLocks noChangeAspect="1"/>
          </p:cNvPicPr>
          <p:nvPr/>
        </p:nvPicPr>
        <p:blipFill>
          <a:blip r:embed="rId3"/>
          <a:stretch>
            <a:fillRect/>
          </a:stretch>
        </p:blipFill>
        <p:spPr>
          <a:xfrm>
            <a:off x="5372100" y="2778458"/>
            <a:ext cx="2638425" cy="1476375"/>
          </a:xfrm>
          <a:prstGeom prst="rect">
            <a:avLst/>
          </a:prstGeom>
        </p:spPr>
      </p:pic>
      <p:sp>
        <p:nvSpPr>
          <p:cNvPr id="8" name="Rectángulo 7"/>
          <p:cNvSpPr/>
          <p:nvPr/>
        </p:nvSpPr>
        <p:spPr>
          <a:xfrm>
            <a:off x="5451717" y="4189319"/>
            <a:ext cx="415498" cy="369332"/>
          </a:xfrm>
          <a:prstGeom prst="rect">
            <a:avLst/>
          </a:prstGeom>
        </p:spPr>
        <p:txBody>
          <a:bodyPr wrap="square">
            <a:spAutoFit/>
          </a:bodyPr>
          <a:lstStyle/>
          <a:p>
            <a:r>
              <a:rPr lang="es-ES" dirty="0">
                <a:latin typeface="Century Gothic" panose="020B0502020202020204" pitchFamily="34" charset="0"/>
                <a:ea typeface="Calibri" panose="020F0502020204030204" pitchFamily="34" charset="0"/>
                <a:cs typeface="Times New Roman" panose="02020603050405020304" pitchFamily="18" charset="0"/>
              </a:rPr>
              <a:t>…</a:t>
            </a:r>
            <a:endParaRPr lang="es-CR" dirty="0"/>
          </a:p>
        </p:txBody>
      </p:sp>
      <p:pic>
        <p:nvPicPr>
          <p:cNvPr id="9" name="Imagen 8"/>
          <p:cNvPicPr>
            <a:picLocks noChangeAspect="1"/>
          </p:cNvPicPr>
          <p:nvPr/>
        </p:nvPicPr>
        <p:blipFill>
          <a:blip r:embed="rId4"/>
          <a:stretch>
            <a:fillRect/>
          </a:stretch>
        </p:blipFill>
        <p:spPr>
          <a:xfrm>
            <a:off x="5372100" y="4595733"/>
            <a:ext cx="2647950" cy="1095375"/>
          </a:xfrm>
          <a:prstGeom prst="rect">
            <a:avLst/>
          </a:prstGeom>
        </p:spPr>
      </p:pic>
      <p:sp>
        <p:nvSpPr>
          <p:cNvPr id="10" name="Rectángulo 9"/>
          <p:cNvSpPr/>
          <p:nvPr/>
        </p:nvSpPr>
        <p:spPr>
          <a:xfrm>
            <a:off x="5451717" y="2436275"/>
            <a:ext cx="415498" cy="369332"/>
          </a:xfrm>
          <a:prstGeom prst="rect">
            <a:avLst/>
          </a:prstGeom>
        </p:spPr>
        <p:txBody>
          <a:bodyPr wrap="square">
            <a:spAutoFit/>
          </a:bodyPr>
          <a:lstStyle/>
          <a:p>
            <a:r>
              <a:rPr lang="es-ES" dirty="0">
                <a:latin typeface="Century Gothic" panose="020B0502020202020204" pitchFamily="34" charset="0"/>
                <a:ea typeface="Calibri" panose="020F0502020204030204" pitchFamily="34" charset="0"/>
                <a:cs typeface="Times New Roman" panose="02020603050405020304" pitchFamily="18" charset="0"/>
              </a:rPr>
              <a:t>…</a:t>
            </a:r>
            <a:endParaRPr lang="es-CR" dirty="0"/>
          </a:p>
        </p:txBody>
      </p:sp>
      <p:cxnSp>
        <p:nvCxnSpPr>
          <p:cNvPr id="12" name="Conector recto 11"/>
          <p:cNvCxnSpPr/>
          <p:nvPr/>
        </p:nvCxnSpPr>
        <p:spPr>
          <a:xfrm>
            <a:off x="6529137" y="5921966"/>
            <a:ext cx="0" cy="593558"/>
          </a:xfrm>
          <a:prstGeom prst="line">
            <a:avLst/>
          </a:prstGeom>
          <a:ln>
            <a:solidFill>
              <a:srgbClr val="559374"/>
            </a:solidFill>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a:off x="6529137" y="6515524"/>
            <a:ext cx="2197768" cy="0"/>
          </a:xfrm>
          <a:prstGeom prst="line">
            <a:avLst/>
          </a:prstGeom>
          <a:ln>
            <a:solidFill>
              <a:srgbClr val="559374"/>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flipV="1">
            <a:off x="8726905" y="1563939"/>
            <a:ext cx="0" cy="4951585"/>
          </a:xfrm>
          <a:prstGeom prst="line">
            <a:avLst/>
          </a:prstGeom>
          <a:ln>
            <a:solidFill>
              <a:srgbClr val="559374"/>
            </a:solidFill>
          </a:ln>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a:off x="8726905" y="1563939"/>
            <a:ext cx="1427748" cy="0"/>
          </a:xfrm>
          <a:prstGeom prst="line">
            <a:avLst/>
          </a:prstGeom>
          <a:ln>
            <a:solidFill>
              <a:srgbClr val="559374"/>
            </a:solidFill>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a:off x="10154653" y="1563939"/>
            <a:ext cx="0" cy="407658"/>
          </a:xfrm>
          <a:prstGeom prst="straightConnector1">
            <a:avLst/>
          </a:prstGeom>
          <a:ln>
            <a:solidFill>
              <a:srgbClr val="559374"/>
            </a:solidFill>
            <a:tailEnd type="triangle"/>
          </a:ln>
        </p:spPr>
        <p:style>
          <a:lnRef idx="1">
            <a:schemeClr val="accent1"/>
          </a:lnRef>
          <a:fillRef idx="0">
            <a:schemeClr val="accent1"/>
          </a:fillRef>
          <a:effectRef idx="0">
            <a:schemeClr val="accent1"/>
          </a:effectRef>
          <a:fontRef idx="minor">
            <a:schemeClr val="tx1"/>
          </a:fontRef>
        </p:style>
      </p:cxnSp>
      <p:pic>
        <p:nvPicPr>
          <p:cNvPr id="23" name="Imagen 22"/>
          <p:cNvPicPr>
            <a:picLocks noChangeAspect="1"/>
          </p:cNvPicPr>
          <p:nvPr/>
        </p:nvPicPr>
        <p:blipFill>
          <a:blip r:embed="rId5"/>
          <a:stretch>
            <a:fillRect/>
          </a:stretch>
        </p:blipFill>
        <p:spPr>
          <a:xfrm>
            <a:off x="8946229" y="2060225"/>
            <a:ext cx="2543175" cy="876300"/>
          </a:xfrm>
          <a:prstGeom prst="rect">
            <a:avLst/>
          </a:prstGeom>
        </p:spPr>
      </p:pic>
      <p:sp>
        <p:nvSpPr>
          <p:cNvPr id="24" name="Rectángulo 23"/>
          <p:cNvSpPr/>
          <p:nvPr/>
        </p:nvSpPr>
        <p:spPr>
          <a:xfrm>
            <a:off x="5416236" y="5543524"/>
            <a:ext cx="415498" cy="369332"/>
          </a:xfrm>
          <a:prstGeom prst="rect">
            <a:avLst/>
          </a:prstGeom>
        </p:spPr>
        <p:txBody>
          <a:bodyPr wrap="square">
            <a:spAutoFit/>
          </a:bodyPr>
          <a:lstStyle/>
          <a:p>
            <a:r>
              <a:rPr lang="es-ES" dirty="0">
                <a:latin typeface="Century Gothic" panose="020B0502020202020204" pitchFamily="34" charset="0"/>
                <a:ea typeface="Calibri" panose="020F0502020204030204" pitchFamily="34" charset="0"/>
                <a:cs typeface="Times New Roman" panose="02020603050405020304" pitchFamily="18" charset="0"/>
              </a:rPr>
              <a:t>…</a:t>
            </a:r>
            <a:endParaRPr lang="es-CR" dirty="0"/>
          </a:p>
        </p:txBody>
      </p:sp>
      <p:sp>
        <p:nvSpPr>
          <p:cNvPr id="27" name="Rectángulo 26"/>
          <p:cNvSpPr/>
          <p:nvPr/>
        </p:nvSpPr>
        <p:spPr>
          <a:xfrm>
            <a:off x="8942832" y="2805607"/>
            <a:ext cx="415498" cy="369332"/>
          </a:xfrm>
          <a:prstGeom prst="rect">
            <a:avLst/>
          </a:prstGeom>
        </p:spPr>
        <p:txBody>
          <a:bodyPr wrap="square">
            <a:spAutoFit/>
          </a:bodyPr>
          <a:lstStyle/>
          <a:p>
            <a:r>
              <a:rPr lang="es-ES" dirty="0">
                <a:latin typeface="Century Gothic" panose="020B0502020202020204" pitchFamily="34" charset="0"/>
                <a:ea typeface="Calibri" panose="020F0502020204030204" pitchFamily="34" charset="0"/>
                <a:cs typeface="Times New Roman" panose="02020603050405020304" pitchFamily="18" charset="0"/>
              </a:rPr>
              <a:t>…</a:t>
            </a:r>
            <a:endParaRPr lang="es-CR" dirty="0"/>
          </a:p>
        </p:txBody>
      </p:sp>
      <p:pic>
        <p:nvPicPr>
          <p:cNvPr id="28" name="Imagen 27"/>
          <p:cNvPicPr>
            <a:picLocks noChangeAspect="1"/>
          </p:cNvPicPr>
          <p:nvPr/>
        </p:nvPicPr>
        <p:blipFill>
          <a:blip r:embed="rId6"/>
          <a:stretch>
            <a:fillRect/>
          </a:stretch>
        </p:blipFill>
        <p:spPr>
          <a:xfrm>
            <a:off x="8957696" y="3213264"/>
            <a:ext cx="2628900" cy="1057275"/>
          </a:xfrm>
          <a:prstGeom prst="rect">
            <a:avLst/>
          </a:prstGeom>
        </p:spPr>
      </p:pic>
      <p:sp>
        <p:nvSpPr>
          <p:cNvPr id="29" name="Rectángulo 28"/>
          <p:cNvSpPr/>
          <p:nvPr/>
        </p:nvSpPr>
        <p:spPr>
          <a:xfrm>
            <a:off x="8942832" y="4192742"/>
            <a:ext cx="415498" cy="369332"/>
          </a:xfrm>
          <a:prstGeom prst="rect">
            <a:avLst/>
          </a:prstGeom>
        </p:spPr>
        <p:txBody>
          <a:bodyPr wrap="square">
            <a:spAutoFit/>
          </a:bodyPr>
          <a:lstStyle/>
          <a:p>
            <a:r>
              <a:rPr lang="es-ES" dirty="0">
                <a:latin typeface="Century Gothic" panose="020B0502020202020204" pitchFamily="34" charset="0"/>
                <a:ea typeface="Calibri" panose="020F0502020204030204" pitchFamily="34" charset="0"/>
                <a:cs typeface="Times New Roman" panose="02020603050405020304" pitchFamily="18" charset="0"/>
              </a:rPr>
              <a:t>…</a:t>
            </a:r>
            <a:endParaRPr lang="es-CR" dirty="0"/>
          </a:p>
        </p:txBody>
      </p:sp>
      <p:sp>
        <p:nvSpPr>
          <p:cNvPr id="30" name="Rectángulo 29"/>
          <p:cNvSpPr/>
          <p:nvPr/>
        </p:nvSpPr>
        <p:spPr>
          <a:xfrm>
            <a:off x="8916017" y="4582097"/>
            <a:ext cx="2939099" cy="667920"/>
          </a:xfrm>
          <a:prstGeom prst="rect">
            <a:avLst/>
          </a:prstGeom>
        </p:spPr>
        <p:txBody>
          <a:bodyPr wrap="square">
            <a:spAutoFit/>
          </a:bodyPr>
          <a:lstStyle/>
          <a:p>
            <a:pPr algn="just"/>
            <a:r>
              <a:rPr lang="es-ES" dirty="0">
                <a:latin typeface="Century Gothic" panose="020B0502020202020204" pitchFamily="34" charset="0"/>
                <a:ea typeface="Calibri" panose="020F0502020204030204" pitchFamily="34" charset="0"/>
                <a:cs typeface="Times New Roman" panose="02020603050405020304" pitchFamily="18" charset="0"/>
              </a:rPr>
              <a:t>Hasta seleccionar los 46 elementos</a:t>
            </a:r>
            <a:endParaRPr lang="es-CR" dirty="0"/>
          </a:p>
        </p:txBody>
      </p:sp>
      <p:sp>
        <p:nvSpPr>
          <p:cNvPr id="31" name="Rectángulo 30"/>
          <p:cNvSpPr/>
          <p:nvPr/>
        </p:nvSpPr>
        <p:spPr>
          <a:xfrm>
            <a:off x="577570" y="4582097"/>
            <a:ext cx="3346944" cy="1323439"/>
          </a:xfrm>
          <a:prstGeom prst="rect">
            <a:avLst/>
          </a:prstGeom>
        </p:spPr>
        <p:txBody>
          <a:bodyPr wrap="square">
            <a:spAutoFit/>
          </a:bodyPr>
          <a:lstStyle/>
          <a:p>
            <a:pPr algn="just"/>
            <a:r>
              <a:rPr lang="es-ES" sz="1600" b="1" dirty="0">
                <a:solidFill>
                  <a:srgbClr val="559374"/>
                </a:solidFill>
                <a:latin typeface="Century Gothic" panose="020B0502020202020204" pitchFamily="34" charset="0"/>
                <a:cs typeface="Times New Roman" panose="02020603050405020304" pitchFamily="18" charset="0"/>
              </a:rPr>
              <a:t>Importante</a:t>
            </a:r>
            <a:r>
              <a:rPr lang="es-ES" sz="1600" dirty="0">
                <a:solidFill>
                  <a:srgbClr val="559374"/>
                </a:solidFill>
                <a:latin typeface="Century Gothic" panose="020B0502020202020204" pitchFamily="34" charset="0"/>
                <a:cs typeface="Times New Roman" panose="02020603050405020304" pitchFamily="18" charset="0"/>
              </a:rPr>
              <a:t>: En caso de realizar asignación proporcional por cantón por ejemplo, se debe realizar un k y K0 para cada cantón.</a:t>
            </a:r>
            <a:endParaRPr lang="es-CR" sz="1600" dirty="0">
              <a:solidFill>
                <a:srgbClr val="559374"/>
              </a:solidFill>
            </a:endParaRPr>
          </a:p>
        </p:txBody>
      </p:sp>
      <p:sp>
        <p:nvSpPr>
          <p:cNvPr id="32" name="Rectángulo 31"/>
          <p:cNvSpPr/>
          <p:nvPr/>
        </p:nvSpPr>
        <p:spPr>
          <a:xfrm>
            <a:off x="358782" y="1601194"/>
            <a:ext cx="4475905" cy="369332"/>
          </a:xfrm>
          <a:prstGeom prst="rect">
            <a:avLst/>
          </a:prstGeom>
        </p:spPr>
        <p:txBody>
          <a:bodyPr wrap="none">
            <a:spAutoFit/>
          </a:bodyPr>
          <a:lstStyle/>
          <a:p>
            <a:r>
              <a:rPr lang="es-CR"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7. Seleccionar los casos determinados</a:t>
            </a:r>
            <a:endParaRPr lang="es-CR" dirty="0"/>
          </a:p>
        </p:txBody>
      </p:sp>
      <p:sp>
        <p:nvSpPr>
          <p:cNvPr id="25" name="Título 1">
            <a:extLst>
              <a:ext uri="{FF2B5EF4-FFF2-40B4-BE49-F238E27FC236}">
                <a16:creationId xmlns:a16="http://schemas.microsoft.com/office/drawing/2014/main" id="{5DFE0D01-AA1D-4B1E-9285-E5197A5FC58D}"/>
              </a:ext>
            </a:extLst>
          </p:cNvPr>
          <p:cNvSpPr txBox="1">
            <a:spLocks/>
          </p:cNvSpPr>
          <p:nvPr/>
        </p:nvSpPr>
        <p:spPr>
          <a:xfrm>
            <a:off x="81094" y="86137"/>
            <a:ext cx="12029812" cy="8105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Seleccionar las UE a partir de la muestra (</a:t>
            </a:r>
            <a:r>
              <a:rPr lang="es-CR" i="1" dirty="0"/>
              <a:t>n</a:t>
            </a:r>
            <a:r>
              <a:rPr lang="es-CR" dirty="0"/>
              <a:t>)</a:t>
            </a:r>
            <a:endParaRPr lang="es-ES" dirty="0"/>
          </a:p>
        </p:txBody>
      </p:sp>
    </p:spTree>
    <p:extLst>
      <p:ext uri="{BB962C8B-B14F-4D97-AF65-F5344CB8AC3E}">
        <p14:creationId xmlns:p14="http://schemas.microsoft.com/office/powerpoint/2010/main" val="2386366045"/>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632AC3A-4A72-4828-9167-285604C0CAF1}"/>
              </a:ext>
            </a:extLst>
          </p:cNvPr>
          <p:cNvSpPr>
            <a:spLocks noGrp="1"/>
          </p:cNvSpPr>
          <p:nvPr>
            <p:ph idx="1"/>
          </p:nvPr>
        </p:nvSpPr>
        <p:spPr/>
        <p:txBody>
          <a:bodyPr/>
          <a:lstStyle/>
          <a:p>
            <a:endParaRPr lang="en-US"/>
          </a:p>
        </p:txBody>
      </p:sp>
      <p:sp>
        <p:nvSpPr>
          <p:cNvPr id="4" name="Título 1">
            <a:extLst>
              <a:ext uri="{FF2B5EF4-FFF2-40B4-BE49-F238E27FC236}">
                <a16:creationId xmlns:a16="http://schemas.microsoft.com/office/drawing/2014/main" id="{032B6CB3-F437-4C07-80DD-B1317ED8BE93}"/>
              </a:ext>
            </a:extLst>
          </p:cNvPr>
          <p:cNvSpPr txBox="1">
            <a:spLocks/>
          </p:cNvSpPr>
          <p:nvPr/>
        </p:nvSpPr>
        <p:spPr>
          <a:xfrm>
            <a:off x="81094" y="86137"/>
            <a:ext cx="12029812" cy="8105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Aplicar muestreo en SPSS</a:t>
            </a:r>
            <a:endParaRPr lang="es-ES" dirty="0"/>
          </a:p>
        </p:txBody>
      </p:sp>
      <p:pic>
        <p:nvPicPr>
          <p:cNvPr id="2050" name="Picture 2" descr="How to Select Cases in SPSS - Easy SPSS Tutorial">
            <a:extLst>
              <a:ext uri="{FF2B5EF4-FFF2-40B4-BE49-F238E27FC236}">
                <a16:creationId xmlns:a16="http://schemas.microsoft.com/office/drawing/2014/main" id="{5E0FA146-69F8-4DEE-AFE9-BB484DF454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32" y="896669"/>
            <a:ext cx="6214714" cy="53744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lect cases dialog box - Data Analysis with IBM SPSS Statistics">
            <a:extLst>
              <a:ext uri="{FF2B5EF4-FFF2-40B4-BE49-F238E27FC236}">
                <a16:creationId xmlns:a16="http://schemas.microsoft.com/office/drawing/2014/main" id="{CB8151AD-538E-45EC-AA4B-C138131DC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3181" y="1338263"/>
            <a:ext cx="4657725" cy="48387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cto de flecha 5">
            <a:extLst>
              <a:ext uri="{FF2B5EF4-FFF2-40B4-BE49-F238E27FC236}">
                <a16:creationId xmlns:a16="http://schemas.microsoft.com/office/drawing/2014/main" id="{C2D757FC-9D27-4C81-92D6-251B6F536843}"/>
              </a:ext>
            </a:extLst>
          </p:cNvPr>
          <p:cNvCxnSpPr/>
          <p:nvPr/>
        </p:nvCxnSpPr>
        <p:spPr>
          <a:xfrm>
            <a:off x="6530610" y="3429000"/>
            <a:ext cx="5916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74800970"/>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8E6AB547-E216-47FC-93E6-ED2EC5FF4D78}"/>
              </a:ext>
            </a:extLst>
          </p:cNvPr>
          <p:cNvSpPr txBox="1">
            <a:spLocks/>
          </p:cNvSpPr>
          <p:nvPr/>
        </p:nvSpPr>
        <p:spPr>
          <a:xfrm>
            <a:off x="776056" y="81039"/>
            <a:ext cx="10515600" cy="8970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Conclusión</a:t>
            </a:r>
            <a:endParaRPr lang="en-US" dirty="0"/>
          </a:p>
        </p:txBody>
      </p:sp>
      <p:sp>
        <p:nvSpPr>
          <p:cNvPr id="9" name="Marcador de contenido 2">
            <a:extLst>
              <a:ext uri="{FF2B5EF4-FFF2-40B4-BE49-F238E27FC236}">
                <a16:creationId xmlns:a16="http://schemas.microsoft.com/office/drawing/2014/main" id="{AE6E5E9B-44B4-461B-A841-21D8B37372C9}"/>
              </a:ext>
            </a:extLst>
          </p:cNvPr>
          <p:cNvSpPr txBox="1">
            <a:spLocks/>
          </p:cNvSpPr>
          <p:nvPr/>
        </p:nvSpPr>
        <p:spPr>
          <a:xfrm>
            <a:off x="92279" y="1124125"/>
            <a:ext cx="9397951" cy="56528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CR" sz="2400" dirty="0"/>
              <a:t>El presente capítulo estudió los principios del muestreo, enfocado en el tamaño de la muestra y la selección de las UE de la muestra.</a:t>
            </a:r>
          </a:p>
          <a:p>
            <a:pPr algn="just"/>
            <a:endParaRPr lang="es-CR" sz="2400" dirty="0"/>
          </a:p>
          <a:p>
            <a:pPr algn="just"/>
            <a:r>
              <a:rPr lang="es-CR" sz="2400" dirty="0"/>
              <a:t>En el muestreo hay dos tipos de vertientes: el muestreo probabilístico y el muestreo no probabilístico.</a:t>
            </a:r>
          </a:p>
          <a:p>
            <a:pPr algn="just"/>
            <a:endParaRPr lang="es-CR" sz="2400" dirty="0"/>
          </a:p>
          <a:p>
            <a:pPr algn="just"/>
            <a:r>
              <a:rPr lang="es-CR" sz="2400" dirty="0"/>
              <a:t>De igual forma, en el muestreo se dice que existen dos tipos de error: el aleatorio y el sistemático.</a:t>
            </a:r>
          </a:p>
          <a:p>
            <a:pPr algn="just"/>
            <a:endParaRPr lang="es-CR" sz="2400" dirty="0"/>
          </a:p>
          <a:p>
            <a:pPr algn="just"/>
            <a:r>
              <a:rPr lang="es-CR" sz="2400" dirty="0"/>
              <a:t>En la determinación del tamaño de muestra se analizó que no es un siempre conjunto de fórmulas, sino una conciliación entre las partes-</a:t>
            </a:r>
          </a:p>
          <a:p>
            <a:pPr algn="just"/>
            <a:endParaRPr lang="es-CR" sz="2400" dirty="0"/>
          </a:p>
          <a:p>
            <a:pPr algn="just"/>
            <a:r>
              <a:rPr lang="es-CR" sz="2400" dirty="0"/>
              <a:t>Las selecciones de la UE más utilizadas son las aleatorias y la sistemática.</a:t>
            </a:r>
          </a:p>
          <a:p>
            <a:pPr algn="just"/>
            <a:endParaRPr lang="es-CR" sz="2400" dirty="0"/>
          </a:p>
        </p:txBody>
      </p:sp>
      <p:pic>
        <p:nvPicPr>
          <p:cNvPr id="10" name="Picture 2" descr="Conclusion Speech Bubble Icon Stock Photo, Picture And Royalty ...">
            <a:extLst>
              <a:ext uri="{FF2B5EF4-FFF2-40B4-BE49-F238E27FC236}">
                <a16:creationId xmlns:a16="http://schemas.microsoft.com/office/drawing/2014/main" id="{5F9EA28C-794E-4995-AD43-B0B69B6C9A7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807" t="4271" r="12934" b="5890"/>
          <a:stretch/>
        </p:blipFill>
        <p:spPr bwMode="auto">
          <a:xfrm>
            <a:off x="9934112" y="4128116"/>
            <a:ext cx="1887593" cy="21128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onclusion icon png 6 » PNG Image">
            <a:extLst>
              <a:ext uri="{FF2B5EF4-FFF2-40B4-BE49-F238E27FC236}">
                <a16:creationId xmlns:a16="http://schemas.microsoft.com/office/drawing/2014/main" id="{0A95B571-C5C1-4DE6-BA82-5DD05243AD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4112" y="1340529"/>
            <a:ext cx="2041863" cy="1633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66534"/>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a:p>
        </p:txBody>
      </p:sp>
      <p:sp>
        <p:nvSpPr>
          <p:cNvPr id="3" name="2 Marcador de contenido"/>
          <p:cNvSpPr>
            <a:spLocks noGrp="1"/>
          </p:cNvSpPr>
          <p:nvPr>
            <p:ph idx="1"/>
          </p:nvPr>
        </p:nvSpPr>
        <p:spPr/>
        <p:txBody>
          <a:bodyPr/>
          <a:lstStyle/>
          <a:p>
            <a:endParaRPr lang="es-CR"/>
          </a:p>
        </p:txBody>
      </p:sp>
      <p:pic>
        <p:nvPicPr>
          <p:cNvPr id="307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24998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324016" y="2777429"/>
            <a:ext cx="184731" cy="369332"/>
          </a:xfrm>
          <a:prstGeom prst="rect">
            <a:avLst/>
          </a:prstGeom>
        </p:spPr>
        <p:txBody>
          <a:bodyPr wrap="none">
            <a:spAutoFit/>
          </a:bodyPr>
          <a:lstStyle/>
          <a:p>
            <a:endParaRPr lang="es-MX" dirty="0"/>
          </a:p>
        </p:txBody>
      </p:sp>
      <p:sp>
        <p:nvSpPr>
          <p:cNvPr id="8" name="Rectángulo 7"/>
          <p:cNvSpPr/>
          <p:nvPr/>
        </p:nvSpPr>
        <p:spPr>
          <a:xfrm>
            <a:off x="4674581" y="3786314"/>
            <a:ext cx="2785580" cy="1077218"/>
          </a:xfrm>
          <a:prstGeom prst="rect">
            <a:avLst/>
          </a:prstGeom>
        </p:spPr>
        <p:txBody>
          <a:bodyPr wrap="square">
            <a:spAutoFit/>
          </a:bodyPr>
          <a:lstStyle/>
          <a:p>
            <a:pPr algn="just"/>
            <a:r>
              <a:rPr lang="es-MX" sz="1600" dirty="0">
                <a:solidFill>
                  <a:srgbClr val="C00000"/>
                </a:solidFill>
                <a:latin typeface="Century Gothic" panose="020B0502020202020204" pitchFamily="34" charset="0"/>
              </a:rPr>
              <a:t>Reglas y operaciones para obtener el tamaño de la n y seleccionar a las Unidades de Estudio. </a:t>
            </a:r>
          </a:p>
        </p:txBody>
      </p:sp>
      <p:sp>
        <p:nvSpPr>
          <p:cNvPr id="9" name="Rectángulo 8"/>
          <p:cNvSpPr/>
          <p:nvPr/>
        </p:nvSpPr>
        <p:spPr>
          <a:xfrm>
            <a:off x="8252848" y="3786314"/>
            <a:ext cx="3191007" cy="1323439"/>
          </a:xfrm>
          <a:prstGeom prst="rect">
            <a:avLst/>
          </a:prstGeom>
        </p:spPr>
        <p:txBody>
          <a:bodyPr wrap="square">
            <a:spAutoFit/>
          </a:bodyPr>
          <a:lstStyle/>
          <a:p>
            <a:pPr algn="just"/>
            <a:r>
              <a:rPr lang="es-MX" sz="1600" dirty="0">
                <a:solidFill>
                  <a:srgbClr val="DD7915"/>
                </a:solidFill>
                <a:latin typeface="Century Gothic" panose="020B0502020202020204" pitchFamily="34" charset="0"/>
              </a:rPr>
              <a:t>Técnicas y métodos derivador  de la muestra, que podrían ser estimaciones muestrales, pruebas de Inferencia Estadística, etc.</a:t>
            </a:r>
          </a:p>
        </p:txBody>
      </p:sp>
      <p:sp>
        <p:nvSpPr>
          <p:cNvPr id="10" name="Rectángulo 9"/>
          <p:cNvSpPr/>
          <p:nvPr/>
        </p:nvSpPr>
        <p:spPr>
          <a:xfrm>
            <a:off x="1324015" y="2802929"/>
            <a:ext cx="2454957" cy="802834"/>
          </a:xfrm>
          <a:prstGeom prst="rect">
            <a:avLst/>
          </a:prstGeom>
          <a:solidFill>
            <a:srgbClr val="9FB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latin typeface="Century Gothic" panose="020B0502020202020204" pitchFamily="34" charset="0"/>
              </a:rPr>
              <a:t>Diseño de muestras</a:t>
            </a:r>
          </a:p>
        </p:txBody>
      </p:sp>
      <p:sp>
        <p:nvSpPr>
          <p:cNvPr id="11" name="Rectángulo 10"/>
          <p:cNvSpPr/>
          <p:nvPr/>
        </p:nvSpPr>
        <p:spPr>
          <a:xfrm>
            <a:off x="4674581" y="2802928"/>
            <a:ext cx="2787419" cy="8028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latin typeface="Century Gothic" panose="020B0502020202020204" pitchFamily="34" charset="0"/>
              </a:rPr>
              <a:t>Tamaño - selección</a:t>
            </a:r>
          </a:p>
        </p:txBody>
      </p:sp>
      <p:sp>
        <p:nvSpPr>
          <p:cNvPr id="12" name="Rectángulo 11"/>
          <p:cNvSpPr/>
          <p:nvPr/>
        </p:nvSpPr>
        <p:spPr>
          <a:xfrm>
            <a:off x="8252848" y="2802929"/>
            <a:ext cx="2787419" cy="802834"/>
          </a:xfrm>
          <a:prstGeom prst="rect">
            <a:avLst/>
          </a:prstGeom>
          <a:solidFill>
            <a:srgbClr val="DD79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latin typeface="Century Gothic" panose="020B0502020202020204" pitchFamily="34" charset="0"/>
              </a:rPr>
              <a:t>Proceso de estimación</a:t>
            </a:r>
          </a:p>
        </p:txBody>
      </p:sp>
      <p:sp>
        <p:nvSpPr>
          <p:cNvPr id="13" name="Rectángulo 12"/>
          <p:cNvSpPr/>
          <p:nvPr/>
        </p:nvSpPr>
        <p:spPr>
          <a:xfrm>
            <a:off x="7460161" y="2881180"/>
            <a:ext cx="441869" cy="646331"/>
          </a:xfrm>
          <a:prstGeom prst="rect">
            <a:avLst/>
          </a:prstGeom>
        </p:spPr>
        <p:txBody>
          <a:bodyPr wrap="square">
            <a:spAutoFit/>
          </a:bodyPr>
          <a:lstStyle/>
          <a:p>
            <a:r>
              <a:rPr lang="es-MX" sz="3600" dirty="0"/>
              <a:t>+</a:t>
            </a:r>
          </a:p>
        </p:txBody>
      </p:sp>
      <p:sp>
        <p:nvSpPr>
          <p:cNvPr id="14" name="Rectángulo 13"/>
          <p:cNvSpPr/>
          <p:nvPr/>
        </p:nvSpPr>
        <p:spPr>
          <a:xfrm>
            <a:off x="4148145" y="2975995"/>
            <a:ext cx="441869" cy="646331"/>
          </a:xfrm>
          <a:prstGeom prst="rect">
            <a:avLst/>
          </a:prstGeom>
        </p:spPr>
        <p:txBody>
          <a:bodyPr wrap="square">
            <a:spAutoFit/>
          </a:bodyPr>
          <a:lstStyle/>
          <a:p>
            <a:r>
              <a:rPr lang="es-MX" sz="3600" dirty="0"/>
              <a:t>=</a:t>
            </a:r>
          </a:p>
        </p:txBody>
      </p:sp>
      <p:sp>
        <p:nvSpPr>
          <p:cNvPr id="3" name="Elipse 2"/>
          <p:cNvSpPr/>
          <p:nvPr/>
        </p:nvSpPr>
        <p:spPr>
          <a:xfrm>
            <a:off x="5914562" y="5044084"/>
            <a:ext cx="263237" cy="26323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cxnSp>
        <p:nvCxnSpPr>
          <p:cNvPr id="7" name="Conector recto 6"/>
          <p:cNvCxnSpPr/>
          <p:nvPr/>
        </p:nvCxnSpPr>
        <p:spPr>
          <a:xfrm flipH="1">
            <a:off x="5661267" y="5187610"/>
            <a:ext cx="322568" cy="34143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a:off x="6060035" y="5133653"/>
            <a:ext cx="371059" cy="3953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4674581" y="5571122"/>
            <a:ext cx="1309254" cy="923330"/>
          </a:xfrm>
          <a:prstGeom prst="rect">
            <a:avLst/>
          </a:prstGeom>
          <a:noFill/>
        </p:spPr>
        <p:txBody>
          <a:bodyPr wrap="square" rtlCol="0">
            <a:spAutoFit/>
          </a:bodyPr>
          <a:lstStyle/>
          <a:p>
            <a:pPr algn="ctr"/>
            <a:r>
              <a:rPr lang="es-ES" b="1" dirty="0">
                <a:solidFill>
                  <a:srgbClr val="C00000"/>
                </a:solidFill>
              </a:rPr>
              <a:t>Tamaño de la muestra</a:t>
            </a:r>
            <a:r>
              <a:rPr lang="es-CR" b="1" dirty="0">
                <a:solidFill>
                  <a:srgbClr val="C00000"/>
                </a:solidFill>
              </a:rPr>
              <a:t> n</a:t>
            </a:r>
            <a:endParaRPr lang="es-ES" b="1" dirty="0">
              <a:solidFill>
                <a:srgbClr val="C00000"/>
              </a:solidFill>
            </a:endParaRPr>
          </a:p>
        </p:txBody>
      </p:sp>
      <p:sp>
        <p:nvSpPr>
          <p:cNvPr id="22" name="CuadroTexto 21"/>
          <p:cNvSpPr txBox="1"/>
          <p:nvPr/>
        </p:nvSpPr>
        <p:spPr>
          <a:xfrm>
            <a:off x="6245564" y="5571121"/>
            <a:ext cx="1214597" cy="923330"/>
          </a:xfrm>
          <a:prstGeom prst="rect">
            <a:avLst/>
          </a:prstGeom>
          <a:noFill/>
        </p:spPr>
        <p:txBody>
          <a:bodyPr wrap="square" rtlCol="0">
            <a:spAutoFit/>
          </a:bodyPr>
          <a:lstStyle/>
          <a:p>
            <a:pPr algn="ctr"/>
            <a:r>
              <a:rPr lang="es-ES" b="1" dirty="0">
                <a:solidFill>
                  <a:srgbClr val="C00000"/>
                </a:solidFill>
              </a:rPr>
              <a:t>Selección de los n casos</a:t>
            </a:r>
          </a:p>
        </p:txBody>
      </p:sp>
      <p:sp>
        <p:nvSpPr>
          <p:cNvPr id="16" name="Título 1">
            <a:extLst>
              <a:ext uri="{FF2B5EF4-FFF2-40B4-BE49-F238E27FC236}">
                <a16:creationId xmlns:a16="http://schemas.microsoft.com/office/drawing/2014/main" id="{2B8A4AEA-C5D1-4FBC-8AF6-85BE405B8F88}"/>
              </a:ext>
            </a:extLst>
          </p:cNvPr>
          <p:cNvSpPr>
            <a:spLocks noGrp="1"/>
          </p:cNvSpPr>
          <p:nvPr>
            <p:ph type="title"/>
          </p:nvPr>
        </p:nvSpPr>
        <p:spPr>
          <a:xfrm>
            <a:off x="838199" y="156120"/>
            <a:ext cx="10515600" cy="810532"/>
          </a:xfrm>
        </p:spPr>
        <p:txBody>
          <a:bodyPr/>
          <a:lstStyle/>
          <a:p>
            <a:pPr algn="ctr"/>
            <a:r>
              <a:rPr lang="es-CR" dirty="0"/>
              <a:t>Fundamento del diseño de la muestra</a:t>
            </a:r>
            <a:endParaRPr lang="es-ES" dirty="0"/>
          </a:p>
        </p:txBody>
      </p:sp>
      <p:sp>
        <p:nvSpPr>
          <p:cNvPr id="2" name="CuadroTexto 1">
            <a:extLst>
              <a:ext uri="{FF2B5EF4-FFF2-40B4-BE49-F238E27FC236}">
                <a16:creationId xmlns:a16="http://schemas.microsoft.com/office/drawing/2014/main" id="{F73548F1-58C9-4779-91A9-609BE604F747}"/>
              </a:ext>
            </a:extLst>
          </p:cNvPr>
          <p:cNvSpPr txBox="1"/>
          <p:nvPr/>
        </p:nvSpPr>
        <p:spPr>
          <a:xfrm>
            <a:off x="268447" y="1375793"/>
            <a:ext cx="11085352" cy="707886"/>
          </a:xfrm>
          <a:prstGeom prst="rect">
            <a:avLst/>
          </a:prstGeom>
          <a:noFill/>
        </p:spPr>
        <p:txBody>
          <a:bodyPr wrap="square" rtlCol="0">
            <a:spAutoFit/>
          </a:bodyPr>
          <a:lstStyle/>
          <a:p>
            <a:r>
              <a:rPr lang="es-CR" sz="2000" dirty="0"/>
              <a:t>El diseña de una muestra se fundamenta en dos pilar: Tamaño – selección y en estimar a partir de lo anterior. El proceso de estimación ya lo hemos visto en temas como ANOVA, Tablas de contingencia, etc.  </a:t>
            </a:r>
            <a:endParaRPr lang="en-US" sz="2000" dirty="0"/>
          </a:p>
        </p:txBody>
      </p:sp>
    </p:spTree>
    <p:extLst>
      <p:ext uri="{BB962C8B-B14F-4D97-AF65-F5344CB8AC3E}">
        <p14:creationId xmlns:p14="http://schemas.microsoft.com/office/powerpoint/2010/main" val="377625995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335F47-29F0-4DC4-B522-2947D2079A9B}"/>
              </a:ext>
            </a:extLst>
          </p:cNvPr>
          <p:cNvSpPr>
            <a:spLocks noGrp="1"/>
          </p:cNvSpPr>
          <p:nvPr>
            <p:ph type="title"/>
          </p:nvPr>
        </p:nvSpPr>
        <p:spPr>
          <a:xfrm>
            <a:off x="0" y="29566"/>
            <a:ext cx="12192000" cy="1086652"/>
          </a:xfrm>
        </p:spPr>
        <p:txBody>
          <a:bodyPr>
            <a:normAutofit/>
          </a:bodyPr>
          <a:lstStyle/>
          <a:p>
            <a:r>
              <a:rPr lang="es-CR" sz="4000" dirty="0"/>
              <a:t>¿De dónde obtenemos las UE? … de un Marco Muestral</a:t>
            </a:r>
            <a:endParaRPr lang="en-US" sz="4000" dirty="0"/>
          </a:p>
        </p:txBody>
      </p:sp>
      <p:pic>
        <p:nvPicPr>
          <p:cNvPr id="2050" name="Picture 2" descr="Resultado de imagen para question and answer">
            <a:extLst>
              <a:ext uri="{FF2B5EF4-FFF2-40B4-BE49-F238E27FC236}">
                <a16:creationId xmlns:a16="http://schemas.microsoft.com/office/drawing/2014/main" id="{A5C33A3B-FC6C-488C-94BD-6DB3AA07C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12" y="1275608"/>
            <a:ext cx="12057775" cy="5520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033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832833" y="1844426"/>
            <a:ext cx="4934921" cy="1200329"/>
          </a:xfrm>
          <a:prstGeom prst="rect">
            <a:avLst/>
          </a:prstGeom>
        </p:spPr>
        <p:txBody>
          <a:bodyPr wrap="square">
            <a:spAutoFit/>
          </a:bodyPr>
          <a:lstStyle/>
          <a:p>
            <a:pPr algn="just"/>
            <a:r>
              <a:rPr lang="es-MX" b="1" dirty="0">
                <a:solidFill>
                  <a:schemeClr val="tx1">
                    <a:lumMod val="65000"/>
                    <a:lumOff val="35000"/>
                  </a:schemeClr>
                </a:solidFill>
              </a:rPr>
              <a:t>¿</a:t>
            </a:r>
            <a:r>
              <a:rPr lang="es-MX" b="1" dirty="0">
                <a:solidFill>
                  <a:schemeClr val="tx1">
                    <a:lumMod val="65000"/>
                    <a:lumOff val="35000"/>
                  </a:schemeClr>
                </a:solidFill>
                <a:latin typeface="Century Gothic" panose="020B0502020202020204" pitchFamily="34" charset="0"/>
              </a:rPr>
              <a:t>Qué es un marco muestral</a:t>
            </a:r>
            <a:r>
              <a:rPr lang="es-MX" b="1" dirty="0">
                <a:solidFill>
                  <a:schemeClr val="tx1">
                    <a:lumMod val="65000"/>
                    <a:lumOff val="35000"/>
                  </a:schemeClr>
                </a:solidFill>
              </a:rPr>
              <a:t>?</a:t>
            </a:r>
          </a:p>
          <a:p>
            <a:pPr algn="just"/>
            <a:r>
              <a:rPr lang="es-MX" dirty="0">
                <a:solidFill>
                  <a:schemeClr val="tx1">
                    <a:lumMod val="65000"/>
                    <a:lumOff val="35000"/>
                  </a:schemeClr>
                </a:solidFill>
                <a:latin typeface="Century Gothic" panose="020B0502020202020204" pitchFamily="34" charset="0"/>
              </a:rPr>
              <a:t>Es el conjunto de unidades de estudio, representadas de forma física o electrónica.  </a:t>
            </a: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8540" y="1980715"/>
            <a:ext cx="2337417" cy="2337417"/>
          </a:xfrm>
          <a:prstGeom prst="rect">
            <a:avLst/>
          </a:prstGeom>
        </p:spPr>
      </p:pic>
      <p:sp>
        <p:nvSpPr>
          <p:cNvPr id="8" name="Rectángulo 7"/>
          <p:cNvSpPr/>
          <p:nvPr/>
        </p:nvSpPr>
        <p:spPr>
          <a:xfrm>
            <a:off x="832833" y="3792881"/>
            <a:ext cx="6096000" cy="1200329"/>
          </a:xfrm>
          <a:prstGeom prst="rect">
            <a:avLst/>
          </a:prstGeom>
        </p:spPr>
        <p:txBody>
          <a:bodyPr>
            <a:spAutoFit/>
          </a:bodyPr>
          <a:lstStyle/>
          <a:p>
            <a:pPr marL="342900" indent="-342900">
              <a:buAutoNum type="arabicParenR"/>
            </a:pPr>
            <a:r>
              <a:rPr lang="es-MX" dirty="0">
                <a:solidFill>
                  <a:schemeClr val="tx1">
                    <a:lumMod val="65000"/>
                    <a:lumOff val="35000"/>
                  </a:schemeClr>
                </a:solidFill>
                <a:latin typeface="Century Gothic" panose="020B0502020202020204" pitchFamily="34" charset="0"/>
              </a:rPr>
              <a:t>todos los elementos </a:t>
            </a:r>
          </a:p>
          <a:p>
            <a:pPr marL="342900" indent="-342900">
              <a:buAutoNum type="arabicParenR"/>
            </a:pPr>
            <a:r>
              <a:rPr lang="es-MX" dirty="0">
                <a:solidFill>
                  <a:schemeClr val="tx1">
                    <a:lumMod val="65000"/>
                    <a:lumOff val="35000"/>
                  </a:schemeClr>
                </a:solidFill>
                <a:latin typeface="Century Gothic" panose="020B0502020202020204" pitchFamily="34" charset="0"/>
              </a:rPr>
              <a:t>aparecen por separado en la lista</a:t>
            </a:r>
          </a:p>
          <a:p>
            <a:pPr marL="342900" indent="-342900">
              <a:buAutoNum type="arabicParenR"/>
            </a:pPr>
            <a:r>
              <a:rPr lang="es-MX" dirty="0">
                <a:solidFill>
                  <a:schemeClr val="tx1">
                    <a:lumMod val="65000"/>
                    <a:lumOff val="35000"/>
                  </a:schemeClr>
                </a:solidFill>
                <a:latin typeface="Century Gothic" panose="020B0502020202020204" pitchFamily="34" charset="0"/>
              </a:rPr>
              <a:t>cada uno una sola vez </a:t>
            </a:r>
          </a:p>
          <a:p>
            <a:pPr marL="342900" indent="-342900">
              <a:buAutoNum type="arabicParenR"/>
            </a:pPr>
            <a:r>
              <a:rPr lang="es-MX" dirty="0">
                <a:solidFill>
                  <a:schemeClr val="tx1">
                    <a:lumMod val="65000"/>
                    <a:lumOff val="35000"/>
                  </a:schemeClr>
                </a:solidFill>
                <a:latin typeface="Century Gothic" panose="020B0502020202020204" pitchFamily="34" charset="0"/>
              </a:rPr>
              <a:t>no aparece en la lista ninguna otra cosa. </a:t>
            </a:r>
          </a:p>
        </p:txBody>
      </p:sp>
      <p:cxnSp>
        <p:nvCxnSpPr>
          <p:cNvPr id="9" name="Conector recto 8"/>
          <p:cNvCxnSpPr/>
          <p:nvPr/>
        </p:nvCxnSpPr>
        <p:spPr>
          <a:xfrm>
            <a:off x="593682" y="2016368"/>
            <a:ext cx="239151" cy="0"/>
          </a:xfrm>
          <a:prstGeom prst="line">
            <a:avLst/>
          </a:prstGeom>
          <a:ln>
            <a:solidFill>
              <a:srgbClr val="4D7C7D"/>
            </a:solidFill>
            <a:prstDash val="dash"/>
          </a:ln>
        </p:spPr>
        <p:style>
          <a:lnRef idx="1">
            <a:schemeClr val="accent2"/>
          </a:lnRef>
          <a:fillRef idx="0">
            <a:schemeClr val="accent2"/>
          </a:fillRef>
          <a:effectRef idx="0">
            <a:schemeClr val="accent2"/>
          </a:effectRef>
          <a:fontRef idx="minor">
            <a:schemeClr val="tx1"/>
          </a:fontRef>
        </p:style>
      </p:cxnSp>
      <p:cxnSp>
        <p:nvCxnSpPr>
          <p:cNvPr id="11" name="Conector recto 10"/>
          <p:cNvCxnSpPr/>
          <p:nvPr/>
        </p:nvCxnSpPr>
        <p:spPr>
          <a:xfrm>
            <a:off x="593682" y="2016368"/>
            <a:ext cx="0" cy="1584961"/>
          </a:xfrm>
          <a:prstGeom prst="line">
            <a:avLst/>
          </a:prstGeom>
          <a:ln>
            <a:solidFill>
              <a:srgbClr val="4D7C7D"/>
            </a:solidFill>
            <a:prstDash val="dash"/>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593682" y="3601329"/>
            <a:ext cx="239151" cy="0"/>
          </a:xfrm>
          <a:prstGeom prst="line">
            <a:avLst/>
          </a:prstGeom>
          <a:ln>
            <a:solidFill>
              <a:srgbClr val="4D7C7D"/>
            </a:solidFill>
            <a:prstDash val="dash"/>
          </a:ln>
        </p:spPr>
        <p:style>
          <a:lnRef idx="1">
            <a:schemeClr val="accent2"/>
          </a:lnRef>
          <a:fillRef idx="0">
            <a:schemeClr val="accent2"/>
          </a:fillRef>
          <a:effectRef idx="0">
            <a:schemeClr val="accent2"/>
          </a:effectRef>
          <a:fontRef idx="minor">
            <a:schemeClr val="tx1"/>
          </a:fontRef>
        </p:style>
      </p:cxnSp>
      <p:sp>
        <p:nvSpPr>
          <p:cNvPr id="14" name="Rectángulo 13"/>
          <p:cNvSpPr/>
          <p:nvPr/>
        </p:nvSpPr>
        <p:spPr>
          <a:xfrm>
            <a:off x="941720" y="3394357"/>
            <a:ext cx="6910369" cy="369332"/>
          </a:xfrm>
          <a:prstGeom prst="rect">
            <a:avLst/>
          </a:prstGeom>
        </p:spPr>
        <p:txBody>
          <a:bodyPr wrap="square">
            <a:spAutoFit/>
          </a:bodyPr>
          <a:lstStyle/>
          <a:p>
            <a:r>
              <a:rPr lang="es-MX" dirty="0">
                <a:solidFill>
                  <a:srgbClr val="4D7C7D"/>
                </a:solidFill>
                <a:latin typeface="Century Gothic" panose="020B0502020202020204" pitchFamily="34" charset="0"/>
              </a:rPr>
              <a:t>Buscamos tener marcos perfecto, y  este es  perfecto si: </a:t>
            </a:r>
          </a:p>
        </p:txBody>
      </p:sp>
      <p:sp>
        <p:nvSpPr>
          <p:cNvPr id="12" name="Título 1">
            <a:extLst>
              <a:ext uri="{FF2B5EF4-FFF2-40B4-BE49-F238E27FC236}">
                <a16:creationId xmlns:a16="http://schemas.microsoft.com/office/drawing/2014/main" id="{9A9155D6-865A-4714-8503-71AD4FC9A5BD}"/>
              </a:ext>
            </a:extLst>
          </p:cNvPr>
          <p:cNvSpPr>
            <a:spLocks noGrp="1"/>
          </p:cNvSpPr>
          <p:nvPr>
            <p:ph type="title"/>
          </p:nvPr>
        </p:nvSpPr>
        <p:spPr>
          <a:xfrm>
            <a:off x="58724" y="156120"/>
            <a:ext cx="12029812" cy="810532"/>
          </a:xfrm>
        </p:spPr>
        <p:txBody>
          <a:bodyPr>
            <a:normAutofit fontScale="90000"/>
          </a:bodyPr>
          <a:lstStyle/>
          <a:p>
            <a:pPr algn="ctr"/>
            <a:r>
              <a:rPr lang="es-CR" dirty="0"/>
              <a:t>Fundamento del diseño de la muestra: el Marco Muestral </a:t>
            </a:r>
            <a:endParaRPr lang="es-ES" dirty="0"/>
          </a:p>
        </p:txBody>
      </p:sp>
      <p:sp>
        <p:nvSpPr>
          <p:cNvPr id="15" name="Rectángulo 14">
            <a:extLst>
              <a:ext uri="{FF2B5EF4-FFF2-40B4-BE49-F238E27FC236}">
                <a16:creationId xmlns:a16="http://schemas.microsoft.com/office/drawing/2014/main" id="{26E18084-7F2B-45F2-95EF-76B691984B15}"/>
              </a:ext>
            </a:extLst>
          </p:cNvPr>
          <p:cNvSpPr/>
          <p:nvPr/>
        </p:nvSpPr>
        <p:spPr>
          <a:xfrm>
            <a:off x="713257" y="5472460"/>
            <a:ext cx="6910369" cy="646331"/>
          </a:xfrm>
          <a:prstGeom prst="rect">
            <a:avLst/>
          </a:prstGeom>
        </p:spPr>
        <p:txBody>
          <a:bodyPr wrap="square">
            <a:spAutoFit/>
          </a:bodyPr>
          <a:lstStyle/>
          <a:p>
            <a:r>
              <a:rPr lang="es-MX" dirty="0">
                <a:solidFill>
                  <a:srgbClr val="4D7C7D"/>
                </a:solidFill>
                <a:latin typeface="Century Gothic" panose="020B0502020202020204" pitchFamily="34" charset="0"/>
              </a:rPr>
              <a:t>Actualmente los Marcos Muestrales se suelen presentar en archivos de bases de datos como Excel, MySQL, SPSS, etc.</a:t>
            </a:r>
          </a:p>
        </p:txBody>
      </p:sp>
    </p:spTree>
    <p:extLst>
      <p:ext uri="{BB962C8B-B14F-4D97-AF65-F5344CB8AC3E}">
        <p14:creationId xmlns:p14="http://schemas.microsoft.com/office/powerpoint/2010/main" val="411183192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sampling frame example">
            <a:extLst>
              <a:ext uri="{FF2B5EF4-FFF2-40B4-BE49-F238E27FC236}">
                <a16:creationId xmlns:a16="http://schemas.microsoft.com/office/drawing/2014/main" id="{FA061E37-CB68-4085-B37F-B89DC3500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279" y="1333849"/>
            <a:ext cx="4103516" cy="53528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sampling frame example">
            <a:extLst>
              <a:ext uri="{FF2B5EF4-FFF2-40B4-BE49-F238E27FC236}">
                <a16:creationId xmlns:a16="http://schemas.microsoft.com/office/drawing/2014/main" id="{C351B7E0-C0FB-4784-ABB1-D6F6B6A0D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0222" y="1333849"/>
            <a:ext cx="4238625" cy="5352808"/>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B881AB54-F96C-4F7E-9D1A-092E73C4E8FC}"/>
              </a:ext>
            </a:extLst>
          </p:cNvPr>
          <p:cNvSpPr>
            <a:spLocks noGrp="1"/>
          </p:cNvSpPr>
          <p:nvPr>
            <p:ph type="title"/>
          </p:nvPr>
        </p:nvSpPr>
        <p:spPr>
          <a:xfrm>
            <a:off x="58724" y="156120"/>
            <a:ext cx="12029812" cy="810532"/>
          </a:xfrm>
        </p:spPr>
        <p:txBody>
          <a:bodyPr>
            <a:normAutofit fontScale="90000"/>
          </a:bodyPr>
          <a:lstStyle/>
          <a:p>
            <a:pPr algn="ctr"/>
            <a:r>
              <a:rPr lang="es-CR" dirty="0"/>
              <a:t>Fundamento del diseño de la muestra: el Marco Muestral </a:t>
            </a:r>
            <a:endParaRPr lang="es-ES" dirty="0"/>
          </a:p>
        </p:txBody>
      </p:sp>
    </p:spTree>
    <p:extLst>
      <p:ext uri="{BB962C8B-B14F-4D97-AF65-F5344CB8AC3E}">
        <p14:creationId xmlns:p14="http://schemas.microsoft.com/office/powerpoint/2010/main" val="355221313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096000" y="3755090"/>
            <a:ext cx="5134336" cy="2400657"/>
          </a:xfrm>
          <a:prstGeom prst="rect">
            <a:avLst/>
          </a:prstGeom>
        </p:spPr>
        <p:txBody>
          <a:bodyPr wrap="square">
            <a:spAutoFit/>
          </a:bodyPr>
          <a:lstStyle/>
          <a:p>
            <a:pPr lvl="0" algn="just"/>
            <a:r>
              <a:rPr lang="es-MX" b="1" dirty="0">
                <a:solidFill>
                  <a:schemeClr val="tx1">
                    <a:lumMod val="65000"/>
                    <a:lumOff val="35000"/>
                  </a:schemeClr>
                </a:solidFill>
                <a:latin typeface="Century Gothic" panose="020B0502020202020204" pitchFamily="34" charset="0"/>
              </a:rPr>
              <a:t>Blancos o elementos ilegibles</a:t>
            </a:r>
          </a:p>
          <a:p>
            <a:pPr lvl="0" algn="just"/>
            <a:r>
              <a:rPr lang="es-MX" sz="1600" dirty="0">
                <a:solidFill>
                  <a:schemeClr val="tx1">
                    <a:lumMod val="65000"/>
                    <a:lumOff val="35000"/>
                  </a:schemeClr>
                </a:solidFill>
                <a:latin typeface="Century Gothic" panose="020B0502020202020204" pitchFamily="34" charset="0"/>
              </a:rPr>
              <a:t>Son elementos que no pertenecen a la población de estudio, o que poseen ciertas características no deseadas para el estudio. </a:t>
            </a:r>
          </a:p>
          <a:p>
            <a:pPr lvl="0" algn="just"/>
            <a:endParaRPr lang="es-CR" dirty="0">
              <a:solidFill>
                <a:schemeClr val="tx1">
                  <a:lumMod val="65000"/>
                  <a:lumOff val="35000"/>
                </a:schemeClr>
              </a:solidFill>
              <a:latin typeface="Century Gothic" panose="020B0502020202020204" pitchFamily="34" charset="0"/>
            </a:endParaRPr>
          </a:p>
          <a:p>
            <a:pPr lvl="0" algn="just"/>
            <a:r>
              <a:rPr lang="es-MX" b="1" dirty="0">
                <a:solidFill>
                  <a:schemeClr val="tx1">
                    <a:lumMod val="65000"/>
                    <a:lumOff val="35000"/>
                  </a:schemeClr>
                </a:solidFill>
                <a:latin typeface="Century Gothic" panose="020B0502020202020204" pitchFamily="34" charset="0"/>
              </a:rPr>
              <a:t>Listados duplicados</a:t>
            </a:r>
          </a:p>
          <a:p>
            <a:pPr lvl="0" algn="just"/>
            <a:r>
              <a:rPr lang="es-MX" sz="1600" dirty="0">
                <a:solidFill>
                  <a:schemeClr val="tx1">
                    <a:lumMod val="65000"/>
                    <a:lumOff val="35000"/>
                  </a:schemeClr>
                </a:solidFill>
                <a:latin typeface="Century Gothic" panose="020B0502020202020204" pitchFamily="34" charset="0"/>
              </a:rPr>
              <a:t>Son unidades de estudio que aparecen más de una vez en los registros, produciendo que tengan mayores posibilidades de salir en la muestra. </a:t>
            </a:r>
            <a:endParaRPr lang="es-CR" sz="1600" dirty="0">
              <a:solidFill>
                <a:schemeClr val="tx1">
                  <a:lumMod val="65000"/>
                  <a:lumOff val="35000"/>
                </a:schemeClr>
              </a:solidFill>
              <a:latin typeface="Century Gothic" panose="020B0502020202020204" pitchFamily="34" charset="0"/>
            </a:endParaRPr>
          </a:p>
        </p:txBody>
      </p:sp>
      <p:sp>
        <p:nvSpPr>
          <p:cNvPr id="5" name="Rectángulo 4"/>
          <p:cNvSpPr/>
          <p:nvPr/>
        </p:nvSpPr>
        <p:spPr>
          <a:xfrm>
            <a:off x="829993" y="3755090"/>
            <a:ext cx="5134336" cy="1938992"/>
          </a:xfrm>
          <a:prstGeom prst="rect">
            <a:avLst/>
          </a:prstGeom>
        </p:spPr>
        <p:txBody>
          <a:bodyPr wrap="square">
            <a:spAutoFit/>
          </a:bodyPr>
          <a:lstStyle/>
          <a:p>
            <a:pPr lvl="0" algn="just"/>
            <a:r>
              <a:rPr lang="es-MX" b="1" dirty="0">
                <a:solidFill>
                  <a:schemeClr val="tx1">
                    <a:lumMod val="65000"/>
                    <a:lumOff val="35000"/>
                  </a:schemeClr>
                </a:solidFill>
                <a:latin typeface="Century Gothic" panose="020B0502020202020204" pitchFamily="34" charset="0"/>
              </a:rPr>
              <a:t>Elementos faltantes</a:t>
            </a:r>
          </a:p>
          <a:p>
            <a:pPr lvl="0" algn="just"/>
            <a:r>
              <a:rPr lang="es-MX" sz="1600" dirty="0">
                <a:solidFill>
                  <a:schemeClr val="tx1">
                    <a:lumMod val="65000"/>
                    <a:lumOff val="35000"/>
                  </a:schemeClr>
                </a:solidFill>
                <a:latin typeface="Century Gothic" panose="020B0502020202020204" pitchFamily="34" charset="0"/>
              </a:rPr>
              <a:t>Marcos incompletos por la falta de registro.</a:t>
            </a:r>
            <a:r>
              <a:rPr lang="es-MX" dirty="0">
                <a:solidFill>
                  <a:schemeClr val="tx1">
                    <a:lumMod val="65000"/>
                    <a:lumOff val="35000"/>
                  </a:schemeClr>
                </a:solidFill>
                <a:latin typeface="Century Gothic" panose="020B0502020202020204" pitchFamily="34" charset="0"/>
              </a:rPr>
              <a:t> </a:t>
            </a:r>
          </a:p>
          <a:p>
            <a:pPr lvl="0" algn="just"/>
            <a:endParaRPr lang="es-CR" dirty="0">
              <a:solidFill>
                <a:schemeClr val="tx1">
                  <a:lumMod val="65000"/>
                  <a:lumOff val="35000"/>
                </a:schemeClr>
              </a:solidFill>
              <a:latin typeface="Century Gothic" panose="020B0502020202020204" pitchFamily="34" charset="0"/>
            </a:endParaRPr>
          </a:p>
          <a:p>
            <a:pPr lvl="0" algn="just"/>
            <a:r>
              <a:rPr lang="es-MX" b="1" dirty="0">
                <a:solidFill>
                  <a:schemeClr val="tx1">
                    <a:lumMod val="65000"/>
                    <a:lumOff val="35000"/>
                  </a:schemeClr>
                </a:solidFill>
                <a:latin typeface="Century Gothic" panose="020B0502020202020204" pitchFamily="34" charset="0"/>
              </a:rPr>
              <a:t>Conglomerado de elementos</a:t>
            </a:r>
          </a:p>
          <a:p>
            <a:pPr lvl="0" algn="just"/>
            <a:r>
              <a:rPr lang="es-MX" sz="1600" dirty="0">
                <a:solidFill>
                  <a:schemeClr val="tx1">
                    <a:lumMod val="65000"/>
                    <a:lumOff val="35000"/>
                  </a:schemeClr>
                </a:solidFill>
                <a:latin typeface="Century Gothic" panose="020B0502020202020204" pitchFamily="34" charset="0"/>
              </a:rPr>
              <a:t>Varias unidades aparecen en un único registro, por lo que se omite cierta información por línea de registro.</a:t>
            </a:r>
          </a:p>
        </p:txBody>
      </p:sp>
      <p:sp>
        <p:nvSpPr>
          <p:cNvPr id="6" name="Rectángulo 5"/>
          <p:cNvSpPr/>
          <p:nvPr/>
        </p:nvSpPr>
        <p:spPr>
          <a:xfrm>
            <a:off x="58724" y="1434904"/>
            <a:ext cx="3641079" cy="9425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Los marcos muestrales son en mayoría imperfectos…</a:t>
            </a:r>
            <a:endParaRPr lang="es-CR" sz="2400" dirty="0"/>
          </a:p>
        </p:txBody>
      </p:sp>
      <p:cxnSp>
        <p:nvCxnSpPr>
          <p:cNvPr id="15" name="Conector recto 14"/>
          <p:cNvCxnSpPr/>
          <p:nvPr/>
        </p:nvCxnSpPr>
        <p:spPr>
          <a:xfrm>
            <a:off x="1927273" y="2377440"/>
            <a:ext cx="0" cy="777957"/>
          </a:xfrm>
          <a:prstGeom prst="line">
            <a:avLst/>
          </a:prstGeom>
          <a:ln>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8" name="CuadroTexto 17"/>
          <p:cNvSpPr txBox="1"/>
          <p:nvPr/>
        </p:nvSpPr>
        <p:spPr>
          <a:xfrm>
            <a:off x="1266091" y="3159631"/>
            <a:ext cx="1519311" cy="461665"/>
          </a:xfrm>
          <a:prstGeom prst="rect">
            <a:avLst/>
          </a:prstGeom>
          <a:noFill/>
        </p:spPr>
        <p:txBody>
          <a:bodyPr wrap="square" rtlCol="0">
            <a:spAutoFit/>
          </a:bodyPr>
          <a:lstStyle/>
          <a:p>
            <a:r>
              <a:rPr lang="es-ES" sz="2400" b="1" dirty="0">
                <a:solidFill>
                  <a:srgbClr val="ED7D31"/>
                </a:solidFill>
                <a:latin typeface="Century Gothic" panose="020B0502020202020204" pitchFamily="34" charset="0"/>
              </a:rPr>
              <a:t>Verificar</a:t>
            </a:r>
            <a:endParaRPr lang="es-CR" sz="2400" b="1" dirty="0">
              <a:solidFill>
                <a:srgbClr val="ED7D31"/>
              </a:solidFill>
              <a:latin typeface="Century Gothic" panose="020B0502020202020204" pitchFamily="34" charset="0"/>
            </a:endParaRPr>
          </a:p>
        </p:txBody>
      </p:sp>
      <p:sp>
        <p:nvSpPr>
          <p:cNvPr id="19" name="Rectángulo 18"/>
          <p:cNvSpPr/>
          <p:nvPr/>
        </p:nvSpPr>
        <p:spPr>
          <a:xfrm>
            <a:off x="604538" y="3658805"/>
            <a:ext cx="10803987" cy="2671657"/>
          </a:xfrm>
          <a:prstGeom prst="rect">
            <a:avLst/>
          </a:prstGeom>
          <a:noFill/>
          <a:ln w="3175">
            <a:solidFill>
              <a:srgbClr val="ED7D3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6" name="Título 1">
            <a:extLst>
              <a:ext uri="{FF2B5EF4-FFF2-40B4-BE49-F238E27FC236}">
                <a16:creationId xmlns:a16="http://schemas.microsoft.com/office/drawing/2014/main" id="{907BA5B4-B504-474C-BF71-E03FB7FDD144}"/>
              </a:ext>
            </a:extLst>
          </p:cNvPr>
          <p:cNvSpPr>
            <a:spLocks noGrp="1"/>
          </p:cNvSpPr>
          <p:nvPr>
            <p:ph type="title"/>
          </p:nvPr>
        </p:nvSpPr>
        <p:spPr>
          <a:xfrm>
            <a:off x="58724" y="156120"/>
            <a:ext cx="12029812" cy="810532"/>
          </a:xfrm>
        </p:spPr>
        <p:txBody>
          <a:bodyPr>
            <a:normAutofit fontScale="90000"/>
          </a:bodyPr>
          <a:lstStyle/>
          <a:p>
            <a:pPr algn="ctr"/>
            <a:r>
              <a:rPr lang="es-CR" dirty="0"/>
              <a:t>Fundamento del diseño de la muestra: el Marco Muestral </a:t>
            </a:r>
            <a:endParaRPr lang="es-ES" dirty="0"/>
          </a:p>
        </p:txBody>
      </p:sp>
    </p:spTree>
    <p:extLst>
      <p:ext uri="{BB962C8B-B14F-4D97-AF65-F5344CB8AC3E}">
        <p14:creationId xmlns:p14="http://schemas.microsoft.com/office/powerpoint/2010/main" val="4191476866"/>
      </p:ext>
    </p:extLst>
  </p:cSld>
  <p:clrMapOvr>
    <a:masterClrMapping/>
  </p:clrMapOvr>
  <p:transition spd="slow">
    <p:wipe/>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3402</TotalTime>
  <Words>2546</Words>
  <Application>Microsoft Office PowerPoint</Application>
  <PresentationFormat>Panorámica</PresentationFormat>
  <Paragraphs>369</Paragraphs>
  <Slides>46</Slides>
  <Notes>7</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46</vt:i4>
      </vt:variant>
    </vt:vector>
  </HeadingPairs>
  <TitlesOfParts>
    <vt:vector size="55" baseType="lpstr">
      <vt:lpstr>Arial</vt:lpstr>
      <vt:lpstr>Calibri</vt:lpstr>
      <vt:lpstr>Calibri Light</vt:lpstr>
      <vt:lpstr>Calibri,Italic</vt:lpstr>
      <vt:lpstr>Cambria Math</vt:lpstr>
      <vt:lpstr>Century Gothic</vt:lpstr>
      <vt:lpstr>Century Gothic </vt:lpstr>
      <vt:lpstr>Symbol</vt:lpstr>
      <vt:lpstr>Tema de Office</vt:lpstr>
      <vt:lpstr>Fundamentos del muestreo</vt:lpstr>
      <vt:lpstr>Preámbulo…</vt:lpstr>
      <vt:lpstr>Índice</vt:lpstr>
      <vt:lpstr>Índice</vt:lpstr>
      <vt:lpstr>Fundamento del diseño de la muestra</vt:lpstr>
      <vt:lpstr>¿De dónde obtenemos las UE? … de un Marco Muestral</vt:lpstr>
      <vt:lpstr>Fundamento del diseño de la muestra: el Marco Muestral </vt:lpstr>
      <vt:lpstr>Fundamento del diseño de la muestra: el Marco Muestral </vt:lpstr>
      <vt:lpstr>Fundamento del diseño de la muestra: el Marco Muestral </vt:lpstr>
      <vt:lpstr>Fundamento del diseño de la muestra: el Marco Muestral </vt:lpstr>
      <vt:lpstr>Fundamento del diseño de la muestra: el Marco Muestral </vt:lpstr>
      <vt:lpstr>Fundamento del diseño de la muestra: el Marco Muestral </vt:lpstr>
      <vt:lpstr>Fundamento del diseño de la muestra: el Marco Muestral </vt:lpstr>
      <vt:lpstr>Fundamento del diseño de la muestra: el Marco Muestral </vt:lpstr>
      <vt:lpstr>Fundamento del diseño de la muestra: el Marco Muestral </vt:lpstr>
      <vt:lpstr>Índice</vt:lpstr>
      <vt:lpstr>Objetivo de la muestra: aplicar Inferencia Estadística</vt:lpstr>
      <vt:lpstr>Índice</vt:lpstr>
      <vt:lpstr>Tipos de muestreo    Probabilístico                                                     No probabilístico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Índice</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dc:title>
  <dc:creator>Korina Quirós Solís</dc:creator>
  <cp:lastModifiedBy>Oscar Centeno  Mora</cp:lastModifiedBy>
  <cp:revision>181</cp:revision>
  <dcterms:created xsi:type="dcterms:W3CDTF">2018-05-07T14:53:48Z</dcterms:created>
  <dcterms:modified xsi:type="dcterms:W3CDTF">2021-06-02T01:05:28Z</dcterms:modified>
</cp:coreProperties>
</file>